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12192000" cy="6858000"/>
  <p:notesSz cx="6858000" cy="9144000"/>
  <p:embeddedFontLst>
    <p:embeddedFont>
      <p:font typeface="Calibri" panose="020F0502020204030204" pitchFamily="34" charset="0"/>
      <p:regular r:id="rId49"/>
      <p:bold r:id="rId50"/>
      <p:italic r:id="rId51"/>
      <p:boldItalic r:id="rId52"/>
    </p:embeddedFont>
    <p:embeddedFont>
      <p:font typeface="Short Stack" panose="02010500040000000007" pitchFamily="2" charset="77"/>
      <p:regular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4" roundtripDataSignature="AMtx7mj6enrlZTPzDf2t2qBKFw9KXYzGQ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1535"/>
  </p:normalViewPr>
  <p:slideViewPr>
    <p:cSldViewPr snapToGrid="0">
      <p:cViewPr varScale="1">
        <p:scale>
          <a:sx n="91" d="100"/>
          <a:sy n="91" d="100"/>
        </p:scale>
        <p:origin x="1376" y="192"/>
      </p:cViewPr>
      <p:guideLst/>
    </p:cSldViewPr>
  </p:slideViewPr>
  <p:notesTextViewPr>
    <p:cViewPr>
      <p:scale>
        <a:sx n="1" d="1"/>
        <a:sy n="1" d="1"/>
      </p:scale>
      <p:origin x="0" y="-184"/>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ted.com/talks/joy_buolamwini_how_i_m_fighting_bias_in_algorithms?subtitle=e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dl.acm.org/doi/abs/10.1145/3194770.3194776?casa_token=xwWdL85twUIAAAAA:yI9YMkIJoVNTLLHbYKgtqngsX9LS0Zn4K3K8yi5T2bDHvdYzPa__2xCmp00Tv0VRtxtXwCvCh17V"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globalnews.ca/news/4532172/amazon-jobs-ai-bia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theregister.com/2023/05/25/facial_recognition_system_used_by/"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arstechnica.com/cars/2019/05/feds-autopilot-was-active-during-deadly-march-tesla-crash/"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igitalfreedomfund.org/the-syri-victory-holding-government-profiling-to-account/"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onlinelibrary.wiley.com/doi/full/10.1111/puar.13483"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 name="Google Shape;9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ffaff14bca_0_3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2ffaff14bca_0_3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Reflection question for the audience: is it always worth it to increase the energy demand by 30-50% for a 1% improvement in accuracy?</a:t>
            </a:r>
            <a:endParaRPr/>
          </a:p>
        </p:txBody>
      </p:sp>
      <p:sp>
        <p:nvSpPr>
          <p:cNvPr id="166" name="Google Shape;166;g2ffaff14bca_0_38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ffaff14bca_0_3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g2ffaff14bca_0_3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have seen that AI can contribute to carbon footprints. However, there is an increasing need for data centers as we live in the age of AI and data-driven technologies. Are there data centers in our country? What are the strategies to ensure these data centers do not significantly increase carbon emissions?</a:t>
            </a:r>
            <a:endParaRPr/>
          </a:p>
        </p:txBody>
      </p:sp>
      <p:sp>
        <p:nvSpPr>
          <p:cNvPr id="173" name="Google Shape;173;g2ffaff14bca_0_3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 this section, we will talk in detail about fairness issues with AI applications, bias and its sources, and how to measure fairness. Students will need to understand basic performance metrics (accuracy, how to read a confusion matrix) and the idea of algorithm training (via examples)</a:t>
            </a:r>
            <a:endParaRPr/>
          </a:p>
        </p:txBody>
      </p:sp>
      <p:sp>
        <p:nvSpPr>
          <p:cNvPr id="180" name="Google Shape;180;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ffaff14bca_0_1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6" name="Google Shape;186;g2ffaff14bca_0_1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ffaff14bca_0_1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Font typeface="Arial"/>
              <a:buNone/>
            </a:pPr>
            <a:r>
              <a:rPr lang="en-US"/>
              <a:t>A famous example of representation bias was reported by Dr. Buolamwini, when she realized that most commercially available face recognition algorithms </a:t>
            </a:r>
            <a:r>
              <a:rPr lang="en-US" u="sng">
                <a:solidFill>
                  <a:schemeClr val="hlink"/>
                </a:solidFill>
                <a:hlinkClick r:id="rId3"/>
              </a:rPr>
              <a:t>could not recognize her dark-skinned face</a:t>
            </a:r>
            <a:r>
              <a:rPr lang="en-US"/>
              <a:t>. This happened because the algorithm was mostly trained on a sample of white, male individuals, and performed much worse when seeing other faces.</a:t>
            </a:r>
            <a:endParaRPr/>
          </a:p>
        </p:txBody>
      </p:sp>
      <p:sp>
        <p:nvSpPr>
          <p:cNvPr id="192" name="Google Shape;192;g2ffaff14bca_0_1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ffaff14bca_0_2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g2ffaff14bca_0_2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514350" lvl="0" indent="-514350" algn="l" rtl="0">
              <a:lnSpc>
                <a:spcPct val="90000"/>
              </a:lnSpc>
              <a:spcBef>
                <a:spcPts val="1000"/>
              </a:spcBef>
              <a:spcAft>
                <a:spcPts val="0"/>
              </a:spcAft>
              <a:buClr>
                <a:schemeClr val="dk1"/>
              </a:buClr>
              <a:buSzPct val="100000"/>
              <a:buFont typeface="Calibri"/>
              <a:buAutoNum type="arabicPeriod"/>
            </a:pPr>
            <a:r>
              <a:rPr lang="en-US" dirty="0"/>
              <a:t>The features or labels used are an oversimplification of the problem. For example, when universities decide which students to admit, they try to assess students’ intelligence, to admit those more likely to succeed. But since intelligence can not be measured, they use </a:t>
            </a:r>
            <a:r>
              <a:rPr lang="en-US" b="1" dirty="0">
                <a:solidFill>
                  <a:srgbClr val="BF9000"/>
                </a:solidFill>
              </a:rPr>
              <a:t>proxies</a:t>
            </a:r>
            <a:r>
              <a:rPr lang="en-US" dirty="0"/>
              <a:t> instead - GPA, entry exam scores - which can be affected by a lot of factors (like a very smart student getting anxious on the day of the entry test).</a:t>
            </a:r>
          </a:p>
          <a:p>
            <a:pPr marL="514350" lvl="0" indent="-514350" algn="l" rtl="0">
              <a:lnSpc>
                <a:spcPct val="90000"/>
              </a:lnSpc>
              <a:spcBef>
                <a:spcPts val="1000"/>
              </a:spcBef>
              <a:spcAft>
                <a:spcPts val="0"/>
              </a:spcAft>
              <a:buClr>
                <a:schemeClr val="dk1"/>
              </a:buClr>
              <a:buSzPct val="100000"/>
              <a:buFont typeface="Calibri"/>
              <a:buAutoNum type="arabicPeriod"/>
            </a:pPr>
            <a:r>
              <a:rPr lang="en-US" dirty="0"/>
              <a:t>Different groups are measured in different ways. For example, if more police is deployed to patrol a particular neighborhood, they may find more crimes and incorrectly deduce that this neighborhood is more dangerous than others, while in fact they are just being able to capture more cases.</a:t>
            </a:r>
          </a:p>
          <a:p>
            <a:pPr marL="0" lvl="0" indent="0" algn="l" rtl="0">
              <a:lnSpc>
                <a:spcPct val="100000"/>
              </a:lnSpc>
              <a:spcBef>
                <a:spcPts val="0"/>
              </a:spcBef>
              <a:spcAft>
                <a:spcPts val="0"/>
              </a:spcAft>
              <a:buSzPts val="1400"/>
              <a:buNone/>
            </a:pPr>
            <a:endParaRPr dirty="0"/>
          </a:p>
        </p:txBody>
      </p:sp>
      <p:sp>
        <p:nvSpPr>
          <p:cNvPr id="201" name="Google Shape;201;g2ffaff14bca_0_2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ffaff14bca_0_2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7" name="Google Shape;207;g2ffaff14bca_0_2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f4398012a4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f4398012a4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This section is designed to introduce basic machine learning concepts to a completely novice audience. If working with students already familiar with training/testing, accuracy, and confusion matrices, you may skip this section.</a:t>
            </a:r>
            <a:endParaRPr/>
          </a:p>
          <a:p>
            <a:pPr marL="0" lvl="0" indent="0" algn="l" rtl="0">
              <a:spcBef>
                <a:spcPts val="0"/>
              </a:spcBef>
              <a:spcAft>
                <a:spcPts val="0"/>
              </a:spcAft>
              <a:buNone/>
            </a:pPr>
            <a:endParaRPr/>
          </a:p>
          <a:p>
            <a:pPr marL="0" lvl="0" indent="0" algn="l" rtl="0">
              <a:spcBef>
                <a:spcPts val="0"/>
              </a:spcBef>
              <a:spcAft>
                <a:spcPts val="0"/>
              </a:spcAft>
              <a:buNone/>
            </a:pPr>
            <a:r>
              <a:rPr lang="en-US"/>
              <a:t>Introduction (to connect to previous section): let’s learn a bit more about the way algorithms are trained, to understand how a biased data set influences a learning algorithm.</a:t>
            </a:r>
            <a:endParaRPr/>
          </a:p>
        </p:txBody>
      </p:sp>
      <p:sp>
        <p:nvSpPr>
          <p:cNvPr id="214" name="Google Shape;214;g2f4398012a4_0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0" name="Google Shape;22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800"/>
              <a:buNone/>
            </a:pPr>
            <a:r>
              <a:rPr lang="en-US" sz="1000"/>
              <a:t>Learning algorithms can be very different from each other in the way they learn and represent solutions to the problem they have been assigned to solve, but, for the most part, they all achieve their goal by recognizing errors and trying to minimize them.</a:t>
            </a:r>
            <a:endParaRPr sz="1000"/>
          </a:p>
          <a:p>
            <a:pPr marL="0" lvl="0" indent="0" algn="l" rtl="0">
              <a:lnSpc>
                <a:spcPct val="90000"/>
              </a:lnSpc>
              <a:spcBef>
                <a:spcPts val="1000"/>
              </a:spcBef>
              <a:spcAft>
                <a:spcPts val="0"/>
              </a:spcAft>
              <a:buSzPts val="2800"/>
              <a:buNone/>
            </a:pPr>
            <a:r>
              <a:rPr lang="en-US" sz="1000"/>
              <a:t>In our apples/oranges example, when the machine is learning, it is given examples with a known </a:t>
            </a:r>
            <a:r>
              <a:rPr lang="en-US" sz="1000" b="1">
                <a:solidFill>
                  <a:srgbClr val="BF9000"/>
                </a:solidFill>
              </a:rPr>
              <a:t>label </a:t>
            </a:r>
            <a:r>
              <a:rPr lang="en-US" sz="1000"/>
              <a:t>(which ones are apples and which ones are oranges), and tries to formulate the best set of rules to separate them, so that the smallest number of fruit ends up in the wrong bucket.</a:t>
            </a:r>
            <a:endParaRPr sz="1000"/>
          </a:p>
          <a:p>
            <a:pPr marL="0" lvl="0" indent="0" algn="l" rtl="0">
              <a:lnSpc>
                <a:spcPct val="90000"/>
              </a:lnSpc>
              <a:spcBef>
                <a:spcPts val="1000"/>
              </a:spcBef>
              <a:spcAft>
                <a:spcPts val="0"/>
              </a:spcAft>
              <a:buClr>
                <a:schemeClr val="dk1"/>
              </a:buClr>
              <a:buSzPts val="2800"/>
              <a:buFont typeface="Arial"/>
              <a:buNone/>
            </a:pPr>
            <a:r>
              <a:rPr lang="en-US" sz="1000"/>
              <a:t>This is a classification problem: the algorithm is trying to assign a sample to a predefined class.</a:t>
            </a:r>
            <a:endParaRPr sz="1000"/>
          </a:p>
          <a:p>
            <a:pPr marL="0" lvl="0" indent="0" algn="l" rtl="0">
              <a:lnSpc>
                <a:spcPct val="100000"/>
              </a:lnSpc>
              <a:spcBef>
                <a:spcPts val="0"/>
              </a:spcBef>
              <a:spcAft>
                <a:spcPts val="0"/>
              </a:spcAft>
              <a:buSzPts val="1400"/>
              <a:buNone/>
            </a:pPr>
            <a:endParaRPr sz="1000"/>
          </a:p>
        </p:txBody>
      </p:sp>
      <p:sp>
        <p:nvSpPr>
          <p:cNvPr id="228" name="Google Shape;22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section (or parts of it) can be used as an introduction or recap of basic concepts regarding AI and classification algorithms.</a:t>
            </a:r>
            <a:endParaRPr/>
          </a:p>
        </p:txBody>
      </p:sp>
      <p:sp>
        <p:nvSpPr>
          <p:cNvPr id="97" name="Google Shape;9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800"/>
              <a:buFont typeface="Arial"/>
              <a:buNone/>
            </a:pPr>
            <a:r>
              <a:rPr lang="en-US"/>
              <a:t>45 apples and 43 oranges were put in the right bucket, while 5 apples and 7 oranges were classified incorrectly. </a:t>
            </a:r>
            <a:endParaRPr/>
          </a:p>
        </p:txBody>
      </p:sp>
      <p:sp>
        <p:nvSpPr>
          <p:cNvPr id="242" name="Google Shape;24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Accuracy is 88% in this example too</a:t>
            </a:r>
            <a:endParaRPr/>
          </a:p>
        </p:txBody>
      </p:sp>
      <p:sp>
        <p:nvSpPr>
          <p:cNvPr id="258" name="Google Shape;25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Font typeface="Arial"/>
              <a:buNone/>
            </a:pPr>
            <a:r>
              <a:rPr lang="en-US" sz="1000"/>
              <a:t>The previous example shows us something very interesting! Although the errors made were different, the accuracy in both cases was 88%. The first case was more balanced, while in the second example the machine tend to make more errors in the “apple” direction, and placed 12 oranges in the apples bucket.</a:t>
            </a:r>
            <a:endParaRPr sz="1000"/>
          </a:p>
          <a:p>
            <a:pPr marL="0" lvl="0" indent="0" algn="l" rtl="0">
              <a:lnSpc>
                <a:spcPct val="100000"/>
              </a:lnSpc>
              <a:spcBef>
                <a:spcPts val="0"/>
              </a:spcBef>
              <a:spcAft>
                <a:spcPts val="0"/>
              </a:spcAft>
              <a:buSzPts val="1400"/>
              <a:buNone/>
            </a:pPr>
            <a:endParaRPr sz="1000"/>
          </a:p>
        </p:txBody>
      </p:sp>
      <p:sp>
        <p:nvSpPr>
          <p:cNvPr id="274" name="Google Shape;27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2400"/>
              <a:buFont typeface="Arial"/>
              <a:buNone/>
            </a:pPr>
            <a:r>
              <a:rPr lang="en-US" sz="1000"/>
              <a:t>In most medical applications (e.g. an algorithm trying to identify a tumor in a brain image), it is better to classify a few more patients as having the disease. This may give them a scare, but it can be clarified with further tests. Classifying a sick patient as healthy can be very dangerous and result in missing important treatment.</a:t>
            </a:r>
            <a:endParaRPr sz="1000"/>
          </a:p>
          <a:p>
            <a:pPr marL="0" lvl="0" indent="0" algn="l" rtl="0">
              <a:lnSpc>
                <a:spcPct val="100000"/>
              </a:lnSpc>
              <a:spcBef>
                <a:spcPts val="0"/>
              </a:spcBef>
              <a:spcAft>
                <a:spcPts val="0"/>
              </a:spcAft>
              <a:buSzPts val="1400"/>
              <a:buNone/>
            </a:pPr>
            <a:endParaRPr sz="1000"/>
          </a:p>
        </p:txBody>
      </p:sp>
      <p:sp>
        <p:nvSpPr>
          <p:cNvPr id="280" name="Google Shape;28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9" name="Google Shape;28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Worth mentioning that other performance metrics exist, and these are just examples of alternatives to accuracy</a:t>
            </a:r>
            <a:endParaRPr/>
          </a:p>
        </p:txBody>
      </p:sp>
      <p:sp>
        <p:nvSpPr>
          <p:cNvPr id="306" name="Google Shape;30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400"/>
              <a:buNone/>
            </a:pPr>
            <a:r>
              <a:rPr lang="en-US"/>
              <a:t>Left:</a:t>
            </a:r>
            <a:endParaRPr/>
          </a:p>
          <a:p>
            <a:pPr marL="0" lvl="0" indent="0" algn="l" rtl="0">
              <a:spcBef>
                <a:spcPts val="0"/>
              </a:spcBef>
              <a:spcAft>
                <a:spcPts val="0"/>
              </a:spcAft>
              <a:buClr>
                <a:srgbClr val="000000"/>
              </a:buClr>
              <a:buSzPts val="2400"/>
              <a:buFont typeface="Arial"/>
              <a:buNone/>
            </a:pPr>
            <a:r>
              <a:rPr lang="en-US"/>
              <a:t>Recall = 45 / (45 + 5) = 0.9 = 90%</a:t>
            </a:r>
            <a:endParaRPr/>
          </a:p>
          <a:p>
            <a:pPr marL="0" lvl="0" indent="0" algn="l" rtl="0">
              <a:spcBef>
                <a:spcPts val="0"/>
              </a:spcBef>
              <a:spcAft>
                <a:spcPts val="0"/>
              </a:spcAft>
              <a:buSzPts val="2400"/>
              <a:buNone/>
            </a:pPr>
            <a:r>
              <a:rPr lang="en-US"/>
              <a:t>Precision = 45 / (45 + 7) = 0.86 = 86%</a:t>
            </a:r>
            <a:endParaRPr/>
          </a:p>
          <a:p>
            <a:pPr marL="0" lvl="0" indent="0" algn="l" rtl="0">
              <a:spcBef>
                <a:spcPts val="0"/>
              </a:spcBef>
              <a:spcAft>
                <a:spcPts val="0"/>
              </a:spcAft>
              <a:buSzPts val="2400"/>
              <a:buNone/>
            </a:pPr>
            <a:endParaRPr/>
          </a:p>
          <a:p>
            <a:pPr marL="0" lvl="0" indent="0" algn="l" rtl="0">
              <a:spcBef>
                <a:spcPts val="0"/>
              </a:spcBef>
              <a:spcAft>
                <a:spcPts val="0"/>
              </a:spcAft>
              <a:buSzPts val="2400"/>
              <a:buNone/>
            </a:pPr>
            <a:r>
              <a:rPr lang="en-US"/>
              <a:t>Right:</a:t>
            </a:r>
            <a:endParaRPr/>
          </a:p>
          <a:p>
            <a:pPr marL="0" lvl="0" indent="0" algn="l" rtl="0">
              <a:spcBef>
                <a:spcPts val="0"/>
              </a:spcBef>
              <a:spcAft>
                <a:spcPts val="0"/>
              </a:spcAft>
              <a:buSzPts val="2400"/>
              <a:buNone/>
            </a:pPr>
            <a:r>
              <a:rPr lang="en-US"/>
              <a:t>Recall = 50 / (50 + 0) = 1 = 100%</a:t>
            </a:r>
            <a:endParaRPr/>
          </a:p>
          <a:p>
            <a:pPr marL="0" lvl="0" indent="0" algn="l" rtl="0">
              <a:spcBef>
                <a:spcPts val="0"/>
              </a:spcBef>
              <a:spcAft>
                <a:spcPts val="0"/>
              </a:spcAft>
              <a:buSzPts val="2400"/>
              <a:buNone/>
            </a:pPr>
            <a:r>
              <a:rPr lang="en-US"/>
              <a:t>Precision = 50 / (50 + 12) = 0.81 = 81%</a:t>
            </a:r>
            <a:endParaRPr>
              <a:solidFill>
                <a:srgbClr val="000000"/>
              </a:solidFill>
              <a:latin typeface="Arial"/>
              <a:ea typeface="Arial"/>
              <a:cs typeface="Arial"/>
              <a:sym typeface="Arial"/>
            </a:endParaRPr>
          </a:p>
          <a:p>
            <a:pPr marL="0" lvl="0" indent="0" algn="l" rtl="0">
              <a:spcBef>
                <a:spcPts val="0"/>
              </a:spcBef>
              <a:spcAft>
                <a:spcPts val="0"/>
              </a:spcAft>
              <a:buSzPts val="2400"/>
              <a:buNone/>
            </a:pPr>
            <a:endParaRPr/>
          </a:p>
          <a:p>
            <a:pPr marL="0" lvl="0" indent="0" algn="l" rtl="0">
              <a:spcBef>
                <a:spcPts val="0"/>
              </a:spcBef>
              <a:spcAft>
                <a:spcPts val="0"/>
              </a:spcAft>
              <a:buSzPts val="2400"/>
              <a:buNone/>
            </a:pPr>
            <a:endParaRPr/>
          </a:p>
          <a:p>
            <a:pPr marL="0" lvl="0" indent="0" algn="l" rtl="0">
              <a:spcBef>
                <a:spcPts val="0"/>
              </a:spcBef>
              <a:spcAft>
                <a:spcPts val="0"/>
              </a:spcAft>
              <a:buClr>
                <a:srgbClr val="000000"/>
              </a:buClr>
              <a:buSzPts val="2400"/>
              <a:buFont typeface="Arial"/>
              <a:buNone/>
            </a:pPr>
            <a:endParaRPr/>
          </a:p>
          <a:p>
            <a:pPr marL="0" lvl="0" indent="0" algn="l" rtl="0">
              <a:lnSpc>
                <a:spcPct val="100000"/>
              </a:lnSpc>
              <a:spcBef>
                <a:spcPts val="0"/>
              </a:spcBef>
              <a:spcAft>
                <a:spcPts val="0"/>
              </a:spcAft>
              <a:buSzPts val="1400"/>
              <a:buNone/>
            </a:pPr>
            <a:endParaRPr/>
          </a:p>
        </p:txBody>
      </p:sp>
      <p:sp>
        <p:nvSpPr>
          <p:cNvPr id="324" name="Google Shape;32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AutoNum type="arabicPeriod"/>
            </a:pPr>
            <a:r>
              <a:rPr lang="en-US"/>
              <a:t>Recall is more important, because as we said we would not want to miss sick patients; obviously, it needs to be balanced to not have too many false positive</a:t>
            </a:r>
            <a:endParaRPr/>
          </a:p>
          <a:p>
            <a:pPr marL="457200" lvl="0" indent="-317500" algn="l" rtl="0">
              <a:lnSpc>
                <a:spcPct val="100000"/>
              </a:lnSpc>
              <a:spcBef>
                <a:spcPts val="0"/>
              </a:spcBef>
              <a:spcAft>
                <a:spcPts val="0"/>
              </a:spcAft>
              <a:buSzPts val="1400"/>
              <a:buAutoNum type="arabicPeriod"/>
            </a:pPr>
            <a:r>
              <a:rPr lang="en-US"/>
              <a:t>Precision is better in this case - only send email to spam if it is reasonably sure that they are spam</a:t>
            </a:r>
            <a:endParaRPr/>
          </a:p>
          <a:p>
            <a:pPr marL="457200" lvl="0" indent="-317500" algn="l" rtl="0">
              <a:lnSpc>
                <a:spcPct val="100000"/>
              </a:lnSpc>
              <a:spcBef>
                <a:spcPts val="0"/>
              </a:spcBef>
              <a:spcAft>
                <a:spcPts val="0"/>
              </a:spcAft>
              <a:buSzPts val="1400"/>
              <a:buAutoNum type="arabicPeriod"/>
            </a:pPr>
            <a:r>
              <a:rPr lang="en-US"/>
              <a:t>Classifying all samples as positive would give perfect recall! Obviously, this algorithm is useless…</a:t>
            </a:r>
            <a:endParaRPr/>
          </a:p>
        </p:txBody>
      </p:sp>
      <p:sp>
        <p:nvSpPr>
          <p:cNvPr id="350" name="Google Shape;35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6" name="Google Shape;35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fff9d182e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g2fff9d182e0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 this section, we will talk in detail about fairness issues with AI applications, bias and its sources, and how to measure fairness. Students will need to understand basic performance metrics (accuracy, how to read a confusion matrix) and the idea of algorithm training (via examples)</a:t>
            </a:r>
            <a:endParaRPr/>
          </a:p>
        </p:txBody>
      </p:sp>
      <p:sp>
        <p:nvSpPr>
          <p:cNvPr id="363" name="Google Shape;363;g2fff9d182e0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Use this slide to introduce AI common applications and benefits</a:t>
            </a:r>
            <a:endParaRPr/>
          </a:p>
        </p:txBody>
      </p:sp>
      <p:sp>
        <p:nvSpPr>
          <p:cNvPr id="103" name="Google Shape;10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2396" lvl="0" indent="0" algn="l" rtl="0">
              <a:lnSpc>
                <a:spcPct val="90000"/>
              </a:lnSpc>
              <a:spcBef>
                <a:spcPts val="600"/>
              </a:spcBef>
              <a:spcAft>
                <a:spcPts val="0"/>
              </a:spcAft>
              <a:buClr>
                <a:schemeClr val="dk1"/>
              </a:buClr>
              <a:buSzPts val="1800"/>
              <a:buFont typeface="Arial"/>
              <a:buNone/>
            </a:pPr>
            <a:r>
              <a:rPr lang="en-US" dirty="0"/>
              <a:t>This graph shows the students placement in the admission test. The +/- symbols indicate students who will complete the degree (+) and those who will not (-).</a:t>
            </a:r>
            <a:endParaRPr dirty="0"/>
          </a:p>
          <a:p>
            <a:pPr marL="152396" lvl="0" indent="0" algn="l" rtl="0">
              <a:lnSpc>
                <a:spcPct val="90000"/>
              </a:lnSpc>
              <a:spcBef>
                <a:spcPts val="600"/>
              </a:spcBef>
              <a:spcAft>
                <a:spcPts val="0"/>
              </a:spcAft>
              <a:buClr>
                <a:schemeClr val="dk1"/>
              </a:buClr>
              <a:buSzPts val="1800"/>
              <a:buFont typeface="Arial"/>
              <a:buNone/>
            </a:pPr>
            <a:r>
              <a:rPr lang="en-US" dirty="0"/>
              <a:t>The university’s goal is to minimize the number of errors (students admitted who do not graduate and students rejected that would have succeeded). Based on this population, where would you place the entry cut-off to maximize accuracy? Does that look fair?</a:t>
            </a:r>
            <a:endParaRPr dirty="0"/>
          </a:p>
          <a:p>
            <a:pPr marL="158750" lvl="0" indent="0" algn="l" rtl="0">
              <a:lnSpc>
                <a:spcPct val="100000"/>
              </a:lnSpc>
              <a:spcBef>
                <a:spcPts val="0"/>
              </a:spcBef>
              <a:spcAft>
                <a:spcPts val="0"/>
              </a:spcAft>
              <a:buClr>
                <a:schemeClr val="dk1"/>
              </a:buClr>
              <a:buSzPts val="1200"/>
              <a:buFont typeface="Calibri"/>
              <a:buNone/>
            </a:pPr>
            <a:endParaRPr dirty="0"/>
          </a:p>
          <a:p>
            <a:pPr marL="158750" lvl="0" indent="0" algn="l" rtl="0">
              <a:lnSpc>
                <a:spcPct val="100000"/>
              </a:lnSpc>
              <a:spcBef>
                <a:spcPts val="0"/>
              </a:spcBef>
              <a:spcAft>
                <a:spcPts val="0"/>
              </a:spcAft>
              <a:buClr>
                <a:schemeClr val="dk1"/>
              </a:buClr>
              <a:buSzPts val="1200"/>
              <a:buFont typeface="Calibri"/>
              <a:buNone/>
            </a:pPr>
            <a:r>
              <a:rPr lang="en-US" dirty="0"/>
              <a:t>Notice that Circles are the majority  and will skew the cutoff</a:t>
            </a:r>
            <a:endParaRPr dirty="0"/>
          </a:p>
          <a:p>
            <a:pPr marL="158750" lvl="0" indent="0" algn="l" rtl="0">
              <a:lnSpc>
                <a:spcPct val="100000"/>
              </a:lnSpc>
              <a:spcBef>
                <a:spcPts val="0"/>
              </a:spcBef>
              <a:spcAft>
                <a:spcPts val="0"/>
              </a:spcAft>
              <a:buClr>
                <a:schemeClr val="dk1"/>
              </a:buClr>
              <a:buSzPts val="1200"/>
              <a:buFont typeface="Calibri"/>
              <a:buNone/>
            </a:pPr>
            <a:r>
              <a:rPr lang="en-US" dirty="0"/>
              <a:t>Optimal: 7 mistakes, 70.8% accuracy, but only 1 false negative for Circles, 5 for Squares</a:t>
            </a:r>
            <a:endParaRPr dirty="0"/>
          </a:p>
          <a:p>
            <a:pPr marL="158750" lvl="0" indent="0" algn="l" rtl="0">
              <a:lnSpc>
                <a:spcPct val="100000"/>
              </a:lnSpc>
              <a:spcBef>
                <a:spcPts val="0"/>
              </a:spcBef>
              <a:spcAft>
                <a:spcPts val="0"/>
              </a:spcAft>
              <a:buClr>
                <a:schemeClr val="dk1"/>
              </a:buClr>
              <a:buSzPts val="1200"/>
              <a:buFont typeface="Calibri"/>
              <a:buNone/>
            </a:pPr>
            <a:r>
              <a:rPr lang="en-US" dirty="0"/>
              <a:t>More fair: 8 mistakes, 1 false negative for Circles, 3 for Squares</a:t>
            </a:r>
          </a:p>
          <a:p>
            <a:pPr marL="158750" lvl="0" indent="0" algn="l" rtl="0">
              <a:lnSpc>
                <a:spcPct val="100000"/>
              </a:lnSpc>
              <a:spcBef>
                <a:spcPts val="0"/>
              </a:spcBef>
              <a:spcAft>
                <a:spcPts val="0"/>
              </a:spcAft>
              <a:buClr>
                <a:schemeClr val="dk1"/>
              </a:buClr>
              <a:buSzPts val="1200"/>
              <a:buFont typeface="Calibri"/>
              <a:buNone/>
            </a:pPr>
            <a:endParaRPr lang="en-US" dirty="0"/>
          </a:p>
          <a:p>
            <a:pPr marL="158750" lvl="0" indent="0" algn="l" rtl="0">
              <a:lnSpc>
                <a:spcPct val="100000"/>
              </a:lnSpc>
              <a:spcBef>
                <a:spcPts val="0"/>
              </a:spcBef>
              <a:spcAft>
                <a:spcPts val="0"/>
              </a:spcAft>
              <a:buClr>
                <a:schemeClr val="dk1"/>
              </a:buClr>
              <a:buSzPts val="1200"/>
              <a:buFont typeface="Calibri"/>
              <a:buNone/>
            </a:pPr>
            <a:r>
              <a:rPr lang="en-US" dirty="0"/>
              <a:t>Focusing on accuracy can give a false sense of being “right”, while ignoring the fact that errors are affecting one group more </a:t>
            </a:r>
            <a:r>
              <a:rPr lang="en-US"/>
              <a:t>than another.</a:t>
            </a: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Question for the audience: What kind of bias are we dealing with in this example? </a:t>
            </a:r>
            <a:endParaRPr/>
          </a:p>
          <a:p>
            <a:pPr marL="0" lvl="0" indent="0" algn="l" rtl="0">
              <a:lnSpc>
                <a:spcPct val="100000"/>
              </a:lnSpc>
              <a:spcBef>
                <a:spcPts val="0"/>
              </a:spcBef>
              <a:spcAft>
                <a:spcPts val="0"/>
              </a:spcAft>
              <a:buSzPts val="1400"/>
              <a:buNone/>
            </a:pPr>
            <a:r>
              <a:rPr lang="en-US"/>
              <a:t>Answer: historical bias</a:t>
            </a:r>
            <a:endParaRPr/>
          </a:p>
        </p:txBody>
      </p:sp>
      <p:sp>
        <p:nvSpPr>
          <p:cNvPr id="431" name="Google Shape;43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8" name="Google Shape;43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2ffaff14bca_0_2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7" name="Google Shape;447;g2ffaff14bca_0_2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3" name="Google Shape;45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dirty="0"/>
              <a:t>Unlike accuracy, fairness has many mathematical definitions.</a:t>
            </a:r>
            <a:endParaRPr dirty="0"/>
          </a:p>
          <a:p>
            <a:pPr marL="0" lvl="0" indent="0" algn="l" rtl="0">
              <a:lnSpc>
                <a:spcPct val="90000"/>
              </a:lnSpc>
              <a:spcBef>
                <a:spcPts val="0"/>
              </a:spcBef>
              <a:spcAft>
                <a:spcPts val="0"/>
              </a:spcAft>
              <a:buNone/>
            </a:pPr>
            <a:r>
              <a:rPr lang="en-US" dirty="0"/>
              <a:t>They all try to balance outcomes across protected groups.</a:t>
            </a:r>
            <a:endParaRPr dirty="0"/>
          </a:p>
          <a:p>
            <a:pPr marL="0" lvl="0" indent="0" algn="l" rtl="0">
              <a:lnSpc>
                <a:spcPct val="90000"/>
              </a:lnSpc>
              <a:spcBef>
                <a:spcPts val="0"/>
              </a:spcBef>
              <a:spcAft>
                <a:spcPts val="0"/>
              </a:spcAft>
              <a:buNone/>
            </a:pPr>
            <a:r>
              <a:rPr lang="en-US" dirty="0"/>
              <a:t>You must choose the right one(s) for the application.</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en-US" dirty="0"/>
              <a:t>There are actually more (you can read </a:t>
            </a:r>
            <a:r>
              <a:rPr lang="en-US" u="sng" dirty="0">
                <a:hlinkClick r:id="rId3"/>
              </a:rPr>
              <a:t>this paper</a:t>
            </a:r>
            <a:r>
              <a:rPr lang="en-US" dirty="0"/>
              <a:t> by Verma and Rubin for an overview)</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en-US" dirty="0"/>
              <a:t>In the attached worksheet, students will work from the definition to a formula for each fairness metric (that is why they are not given here)</a:t>
            </a:r>
            <a:endParaRPr dirty="0"/>
          </a:p>
        </p:txBody>
      </p:sp>
      <p:sp>
        <p:nvSpPr>
          <p:cNvPr id="459" name="Google Shape;45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2ffaff14bca_0_2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2ffaff14bca_0_2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Connect from previous slide mention about dataset unclear provenance.</a:t>
            </a:r>
            <a:endParaRPr/>
          </a:p>
        </p:txBody>
      </p:sp>
      <p:sp>
        <p:nvSpPr>
          <p:cNvPr id="520" name="Google Shape;520;g2ffaff14bca_0_2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2ffaff14bca_0_2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g2ffaff14bca_0_2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It is important to understand that without data, there are no AI models. AI models entirely depend on massive amounts of data for training. The effectiveness of AI models is directly related to the quality of the data used in their training. AI systems are created to solve problems in areas such as health and education, which affect various social and cultural contexts. For example, if the data used to determine the probability of college completion in a certain country favors students from high-income families, AI models consuming this data are likely to favor this group, which may not reflect reality and could further widen the social bias against students from underprivileged families.</a:t>
            </a:r>
            <a:endParaRPr/>
          </a:p>
        </p:txBody>
      </p:sp>
      <p:sp>
        <p:nvSpPr>
          <p:cNvPr id="527" name="Google Shape;527;g2ffaff14bca_0_2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2ffaff14bca_0_2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g2ffaff14bca_0_2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You have seen that data ownership is multifaceted, involving diverse stakeholders such as individuals, organizations, governments, and legal entities. The level of participation and interaction with the data may vary. Therefore, it is important to define ownership at different levels, from the individuals whose data is collected to the institutions utilizing the data, such as AI companies and hospitals. For example, consider data collected from cancer patients in a certain region. This data contains private and sensitive information. As a result, it is expected to be used with a high level of accountability and confidentiality. For instance, who takes ownership if the data is accessed by unauthorized people? Understanding these complexities is crucial for navigating the ethical and legal implications of AI development.</a:t>
            </a:r>
            <a:endParaRPr/>
          </a:p>
          <a:p>
            <a:pPr marL="0" lvl="0" indent="0" algn="l" rtl="0">
              <a:spcBef>
                <a:spcPts val="0"/>
              </a:spcBef>
              <a:spcAft>
                <a:spcPts val="0"/>
              </a:spcAft>
              <a:buNone/>
            </a:pPr>
            <a:endParaRPr/>
          </a:p>
        </p:txBody>
      </p:sp>
      <p:sp>
        <p:nvSpPr>
          <p:cNvPr id="534" name="Google Shape;534;g2ffaff14bca_0_2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2ffaff14bca_0_2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1" name="Google Shape;541;g2ffaff14bca_0_2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saw earlier that AI models are data-hungry, and there is always a need for massive amounts of data to train the models efficiently. This case study clearly indicates that AI companies must ensure that, in their quest for data, they do not breach privacy and data security.</a:t>
            </a:r>
            <a:endParaRPr/>
          </a:p>
        </p:txBody>
      </p:sp>
      <p:sp>
        <p:nvSpPr>
          <p:cNvPr id="542" name="Google Shape;542;g2ffaff14bca_0_2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ffaff14bc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ffaff14bca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This slide is meant to generate doubt → AI applications can cause harm or not work as intended</a:t>
            </a:r>
            <a:endParaRPr/>
          </a:p>
          <a:p>
            <a:pPr marL="0" lvl="0" indent="0" algn="l" rtl="0">
              <a:spcBef>
                <a:spcPts val="0"/>
              </a:spcBef>
              <a:spcAft>
                <a:spcPts val="0"/>
              </a:spcAft>
              <a:buNone/>
            </a:pPr>
            <a:endParaRPr/>
          </a:p>
          <a:p>
            <a:pPr marL="0" lvl="0" indent="0" algn="l" rtl="0">
              <a:spcBef>
                <a:spcPts val="0"/>
              </a:spcBef>
              <a:spcAft>
                <a:spcPts val="0"/>
              </a:spcAft>
              <a:buNone/>
            </a:pPr>
            <a:r>
              <a:rPr lang="en-US"/>
              <a:t>Story: the algorithm was trained to analyze resumes; it was trained on the last 10 years of actual applications and hiring data; for tech positions, the algorithm learned that men were preferable, since most applicants and hires were men; it started ruling out women by looking for keywords in their resume, like “women’s chess team captain”; after some attempts to fix this, the project was abandoned in 2017. </a:t>
            </a:r>
            <a:endParaRPr/>
          </a:p>
          <a:p>
            <a:pPr marL="0" lvl="0" indent="0" algn="l" rtl="0">
              <a:spcBef>
                <a:spcPts val="0"/>
              </a:spcBef>
              <a:spcAft>
                <a:spcPts val="0"/>
              </a:spcAft>
              <a:buNone/>
            </a:pPr>
            <a:endParaRPr/>
          </a:p>
          <a:p>
            <a:pPr marL="0" lvl="0" indent="0" algn="l" rtl="0">
              <a:spcBef>
                <a:spcPts val="0"/>
              </a:spcBef>
              <a:spcAft>
                <a:spcPts val="0"/>
              </a:spcAft>
              <a:buNone/>
            </a:pPr>
            <a:r>
              <a:rPr lang="en-US"/>
              <a:t>Alternative source: </a:t>
            </a:r>
            <a:r>
              <a:rPr lang="en-US" u="sng">
                <a:solidFill>
                  <a:schemeClr val="hlink"/>
                </a:solidFill>
                <a:hlinkClick r:id="rId3"/>
              </a:rPr>
              <a:t>https://globalnews.ca/news/4532172/amazon-jobs-ai-bias/</a:t>
            </a:r>
            <a:r>
              <a:rPr lang="en-US"/>
              <a:t> </a:t>
            </a:r>
            <a:endParaRPr/>
          </a:p>
        </p:txBody>
      </p:sp>
      <p:sp>
        <p:nvSpPr>
          <p:cNvPr id="112" name="Google Shape;112;g2ffaff14bca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2ffaff14bca_0_2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g2ffaff14bca_0_2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AI companies need to ensure that the collection, processing, and utilization of data do not result in leaks of private information. The person who collects the data may not be the one who uses it, so data distribution agreements and intellectual property rights become crucial. Additionally, data might not be shared across jurisdictions. For example, multinationals such as Microsoft and IBM are responsible for much of the AI development occurring in the global South. If they collect data in a certain country, should data ownership remain in that country, or should it be shared? These circumstances highlight the need to address and define data ownership among the stakeholders involved.</a:t>
            </a:r>
            <a:endParaRPr/>
          </a:p>
        </p:txBody>
      </p:sp>
      <p:sp>
        <p:nvSpPr>
          <p:cNvPr id="550" name="Google Shape;550;g2ffaff14bca_0_2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2ffaff14bca_0_2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6" name="Google Shape;556;g2ffaff14bca_0_2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2ffaff14bca_0_2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2" name="Google Shape;562;g2ffaff14bca_0_2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3" name="Google Shape;563;g2ffaff14bca_0_2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2ffaff14bca_0_2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 name="Google Shape;570;g2ffaff14bca_0_2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1" name="Google Shape;571;g2ffaff14bca_0_2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2ffaff14bca_0_2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g2ffaff14bca_0_2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Suppose you are working on an essay using ChatGPT. Do you feel comfortable when ChatGPT creates new content without providing references? What limitations should you keep in mind when using an AI tool in this scenario?</a:t>
            </a:r>
            <a:endParaRPr/>
          </a:p>
        </p:txBody>
      </p:sp>
      <p:sp>
        <p:nvSpPr>
          <p:cNvPr id="578" name="Google Shape;578;g2ffaff14bca_0_2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2ffaff14bca_0_4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2ffaff14bca_0_4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AutoNum type="arabicPeriod"/>
            </a:pPr>
            <a:r>
              <a:rPr lang="en-US"/>
              <a:t>The discussion could involve the adoption of transparent data governance frameworks, empowering individuals to have greater control of their data, and facilitating multi-stakeholder dialogues to align on shared data ownership principles and demands.</a:t>
            </a:r>
            <a:endParaRPr/>
          </a:p>
          <a:p>
            <a:pPr marL="457200" lvl="0" indent="-317500" algn="l" rtl="0">
              <a:spcBef>
                <a:spcPts val="0"/>
              </a:spcBef>
              <a:spcAft>
                <a:spcPts val="0"/>
              </a:spcAft>
              <a:buSzPts val="1400"/>
              <a:buAutoNum type="arabicPeriod"/>
            </a:pPr>
            <a:r>
              <a:rPr lang="en-US"/>
              <a:t>Some responses could focus on the idea of enabling users to able to monitor how their data is being used and shared, as well as providing transparency about what types of data are being collected and for what purposes. </a:t>
            </a:r>
            <a:endParaRPr/>
          </a:p>
          <a:p>
            <a:pPr marL="0" lvl="0" indent="0" algn="l" rtl="0">
              <a:spcBef>
                <a:spcPts val="0"/>
              </a:spcBef>
              <a:spcAft>
                <a:spcPts val="0"/>
              </a:spcAft>
              <a:buNone/>
            </a:pPr>
            <a:endParaRPr/>
          </a:p>
          <a:p>
            <a:pPr marL="457200" lvl="0" indent="0" algn="l" rtl="0">
              <a:spcBef>
                <a:spcPts val="0"/>
              </a:spcBef>
              <a:spcAft>
                <a:spcPts val="0"/>
              </a:spcAft>
              <a:buNone/>
            </a:pPr>
            <a:endParaRPr/>
          </a:p>
        </p:txBody>
      </p:sp>
      <p:sp>
        <p:nvSpPr>
          <p:cNvPr id="585" name="Google Shape;585;g2ffaff14bca_0_4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2ffaff14bca_0_2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1" name="Google Shape;591;g2ffaff14bca_0_2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ffaff14bca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2ffaff14bca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g2ffaff14bca_0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ffaff14bca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2ffaff14bca_0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Story: human right activists in the UK are fighting against the use of Live Face Recognition (LFR), which the police hopes to use to fight crime and terrorism. The activists argue that this technology, on top of being an important invasion of privacy, was not reliable, with an accuracy of just 20%. Furthermore, for low level of confidence, the system was found to be biased against black people (i.e. when uncertain, it would flag a black person more frequently than a white or Asian one; source: </a:t>
            </a:r>
            <a:r>
              <a:rPr lang="en-US" u="sng">
                <a:solidFill>
                  <a:schemeClr val="hlink"/>
                </a:solidFill>
                <a:hlinkClick r:id="rId3"/>
              </a:rPr>
              <a:t>https://www.theregister.com/2023/05/25/facial_recognition_system_used_by/</a:t>
            </a:r>
            <a:r>
              <a:rPr lang="en-US"/>
              <a:t>). </a:t>
            </a:r>
            <a:endParaRPr/>
          </a:p>
          <a:p>
            <a:pPr marL="0" lvl="0" indent="0" algn="l" rtl="0">
              <a:spcBef>
                <a:spcPts val="0"/>
              </a:spcBef>
              <a:spcAft>
                <a:spcPts val="0"/>
              </a:spcAft>
              <a:buNone/>
            </a:pPr>
            <a:endParaRPr/>
          </a:p>
          <a:p>
            <a:pPr marL="0" lvl="0" indent="0" algn="l" rtl="0">
              <a:spcBef>
                <a:spcPts val="0"/>
              </a:spcBef>
              <a:spcAft>
                <a:spcPts val="0"/>
              </a:spcAft>
              <a:buNone/>
            </a:pPr>
            <a:r>
              <a:rPr lang="en-US"/>
              <a:t>Racial bias in face recognition algorithms is common, therefore applications must be chosen and monitored carefully.</a:t>
            </a:r>
            <a:endParaRPr/>
          </a:p>
          <a:p>
            <a:pPr marL="0" lvl="0" indent="0" algn="l" rtl="0">
              <a:spcBef>
                <a:spcPts val="0"/>
              </a:spcBef>
              <a:spcAft>
                <a:spcPts val="0"/>
              </a:spcAft>
              <a:buNone/>
            </a:pPr>
            <a:endParaRPr/>
          </a:p>
          <a:p>
            <a:pPr marL="0" lvl="0" indent="0" algn="l" rtl="0">
              <a:spcBef>
                <a:spcPts val="0"/>
              </a:spcBef>
              <a:spcAft>
                <a:spcPts val="0"/>
              </a:spcAft>
              <a:buNone/>
            </a:pPr>
            <a:r>
              <a:rPr lang="en-US"/>
              <a:t>Important note: face recognition algorithms are not unfair just for failing to recognize a black person, they are unfair because they do so at higher frequency than white people.</a:t>
            </a:r>
            <a:endParaRPr/>
          </a:p>
        </p:txBody>
      </p:sp>
      <p:sp>
        <p:nvSpPr>
          <p:cNvPr id="128" name="Google Shape;128;g2ffaff14bca_0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ffaff14bca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ffaff14bca_0_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Read and discuss story: </a:t>
            </a:r>
            <a:r>
              <a:rPr lang="en-US" u="sng">
                <a:solidFill>
                  <a:schemeClr val="hlink"/>
                </a:solidFill>
                <a:hlinkClick r:id="rId3"/>
              </a:rPr>
              <a:t>https://arstechnica.com/cars/2019/05/feds-autopilot-was-active-during-deadly-march-tesla-crash/</a:t>
            </a:r>
            <a:endParaRPr/>
          </a:p>
          <a:p>
            <a:pPr marL="0" lvl="0" indent="0" algn="l" rtl="0">
              <a:spcBef>
                <a:spcPts val="0"/>
              </a:spcBef>
              <a:spcAft>
                <a:spcPts val="0"/>
              </a:spcAft>
              <a:buNone/>
            </a:pPr>
            <a:endParaRPr/>
          </a:p>
          <a:p>
            <a:pPr marL="0" lvl="0" indent="0" algn="l" rtl="0">
              <a:spcBef>
                <a:spcPts val="0"/>
              </a:spcBef>
              <a:spcAft>
                <a:spcPts val="0"/>
              </a:spcAft>
              <a:buNone/>
            </a:pPr>
            <a:r>
              <a:rPr lang="en-US"/>
              <a:t>Highlights: all parties involved had some level of responsibility. Tesla, because the algorithm failed to recognize the incoming truck; the driver, because he was using the autopilot in a non-recommended way and without paying attention; the truck driver, because they did a questionable maneuver to merge onto the highway.</a:t>
            </a:r>
            <a:endParaRPr/>
          </a:p>
        </p:txBody>
      </p:sp>
      <p:sp>
        <p:nvSpPr>
          <p:cNvPr id="138" name="Google Shape;138;g2ffaff14bca_0_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f7950ba60e_0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2f7950ba60e_0_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Source (read): </a:t>
            </a:r>
            <a:r>
              <a:rPr lang="en-US" u="sng">
                <a:solidFill>
                  <a:schemeClr val="hlink"/>
                </a:solidFill>
                <a:hlinkClick r:id="rId3"/>
              </a:rPr>
              <a:t>https://digitalfreedomfund.org/the-syri-victory-holding-government-profiling-to-account/</a:t>
            </a:r>
            <a:r>
              <a:rPr lang="en-US"/>
              <a:t>  </a:t>
            </a:r>
            <a:endParaRPr/>
          </a:p>
          <a:p>
            <a:pPr marL="0" lvl="0" indent="0" algn="l" rtl="0">
              <a:spcBef>
                <a:spcPts val="0"/>
              </a:spcBef>
              <a:spcAft>
                <a:spcPts val="0"/>
              </a:spcAft>
              <a:buNone/>
            </a:pPr>
            <a:r>
              <a:rPr lang="en-US" u="sng">
                <a:solidFill>
                  <a:schemeClr val="hlink"/>
                </a:solidFill>
                <a:hlinkClick r:id="rId4"/>
              </a:rPr>
              <a:t>https://onlinelibrary.wiley.com/doi/full/10.1111/puar.13483</a:t>
            </a:r>
            <a:endParaRPr/>
          </a:p>
          <a:p>
            <a:pPr marL="0" lvl="0" indent="0" algn="l" rtl="0">
              <a:spcBef>
                <a:spcPts val="0"/>
              </a:spcBef>
              <a:spcAft>
                <a:spcPts val="0"/>
              </a:spcAft>
              <a:buNone/>
            </a:pPr>
            <a:endParaRPr/>
          </a:p>
          <a:p>
            <a:pPr marL="0" lvl="0" indent="0" algn="l" rtl="0">
              <a:spcBef>
                <a:spcPts val="0"/>
              </a:spcBef>
              <a:spcAft>
                <a:spcPts val="0"/>
              </a:spcAft>
              <a:buNone/>
            </a:pPr>
            <a:r>
              <a:rPr lang="en-US"/>
              <a:t>Issues (in order of highlight):</a:t>
            </a:r>
            <a:endParaRPr/>
          </a:p>
          <a:p>
            <a:pPr marL="457200" lvl="0" indent="-317500" algn="l" rtl="0">
              <a:spcBef>
                <a:spcPts val="0"/>
              </a:spcBef>
              <a:spcAft>
                <a:spcPts val="0"/>
              </a:spcAft>
              <a:buSzPts val="1400"/>
              <a:buAutoNum type="arabicParenR"/>
            </a:pPr>
            <a:r>
              <a:rPr lang="en-US"/>
              <a:t>The algorithm and the way it operates are not public; people do not know why they have been classified a certain way</a:t>
            </a:r>
            <a:endParaRPr/>
          </a:p>
          <a:p>
            <a:pPr marL="457200" lvl="0" indent="-317500" algn="l" rtl="0">
              <a:spcBef>
                <a:spcPts val="0"/>
              </a:spcBef>
              <a:spcAft>
                <a:spcPts val="0"/>
              </a:spcAft>
              <a:buSzPts val="1400"/>
              <a:buAutoNum type="arabicParenR"/>
            </a:pPr>
            <a:r>
              <a:rPr lang="en-US"/>
              <a:t>Often, they did not even know the algorithm was being used to classify them</a:t>
            </a:r>
            <a:endParaRPr/>
          </a:p>
          <a:p>
            <a:pPr marL="457200" lvl="0" indent="-317500" algn="l" rtl="0">
              <a:spcBef>
                <a:spcPts val="0"/>
              </a:spcBef>
              <a:spcAft>
                <a:spcPts val="0"/>
              </a:spcAft>
              <a:buSzPts val="1400"/>
              <a:buAutoNum type="arabicParenR"/>
            </a:pPr>
            <a:r>
              <a:rPr lang="en-US"/>
              <a:t>It is also unclear if the data used to train the algorithm had this purpose disclosed to the owners</a:t>
            </a:r>
            <a:endParaRPr/>
          </a:p>
        </p:txBody>
      </p:sp>
      <p:sp>
        <p:nvSpPr>
          <p:cNvPr id="147" name="Google Shape;147;g2f7950ba60e_0_5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ffaff14bca_0_3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2ffaff14bca_0_3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g2ffaff14bca_0_3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Google Shape;70;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7"/>
          <p:cNvSpPr>
            <a:spLocks noGrp="1"/>
          </p:cNvSpPr>
          <p:nvPr>
            <p:ph type="pic" idx="2"/>
          </p:nvPr>
        </p:nvSpPr>
        <p:spPr>
          <a:xfrm>
            <a:off x="5183188" y="987425"/>
            <a:ext cx="6172200" cy="4873625"/>
          </a:xfrm>
          <a:prstGeom prst="rect">
            <a:avLst/>
          </a:prstGeom>
          <a:noFill/>
          <a:ln>
            <a:noFill/>
          </a:ln>
        </p:spPr>
      </p:sp>
      <p:sp>
        <p:nvSpPr>
          <p:cNvPr id="72" name="Google Shape;72;p3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3" name="Google Shape;73;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Google Shape;77;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p3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 name="Google Shape;2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0"/>
        <p:cNvGrpSpPr/>
        <p:nvPr/>
      </p:nvGrpSpPr>
      <p:grpSpPr>
        <a:xfrm>
          <a:off x="0" y="0"/>
          <a:ext cx="0" cy="0"/>
          <a:chOff x="0" y="0"/>
          <a:chExt cx="0" cy="0"/>
        </a:xfrm>
      </p:grpSpPr>
      <p:sp>
        <p:nvSpPr>
          <p:cNvPr id="41" name="Google Shape;41;p3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1"/>
              </a:buClr>
              <a:buSzPts val="2800"/>
              <a:buFont typeface="Calibri"/>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2" name="Google Shape;42;p3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90000"/>
              </a:lnSpc>
              <a:spcBef>
                <a:spcPts val="0"/>
              </a:spcBef>
              <a:spcAft>
                <a:spcPts val="0"/>
              </a:spcAft>
              <a:buClr>
                <a:schemeClr val="dk1"/>
              </a:buClr>
              <a:buSzPts val="1800"/>
              <a:buChar char="●"/>
              <a:defRPr/>
            </a:lvl1pPr>
            <a:lvl2pPr marL="914400" lvl="1" indent="-317500" algn="l">
              <a:lnSpc>
                <a:spcPct val="90000"/>
              </a:lnSpc>
              <a:spcBef>
                <a:spcPts val="2133"/>
              </a:spcBef>
              <a:spcAft>
                <a:spcPts val="0"/>
              </a:spcAft>
              <a:buClr>
                <a:schemeClr val="dk1"/>
              </a:buClr>
              <a:buSzPts val="1400"/>
              <a:buChar char="○"/>
              <a:defRPr/>
            </a:lvl2pPr>
            <a:lvl3pPr marL="1371600" lvl="2" indent="-317500" algn="l">
              <a:lnSpc>
                <a:spcPct val="90000"/>
              </a:lnSpc>
              <a:spcBef>
                <a:spcPts val="2133"/>
              </a:spcBef>
              <a:spcAft>
                <a:spcPts val="0"/>
              </a:spcAft>
              <a:buClr>
                <a:schemeClr val="dk1"/>
              </a:buClr>
              <a:buSzPts val="1400"/>
              <a:buChar char="■"/>
              <a:defRPr/>
            </a:lvl3pPr>
            <a:lvl4pPr marL="1828800" lvl="3" indent="-317500" algn="l">
              <a:lnSpc>
                <a:spcPct val="90000"/>
              </a:lnSpc>
              <a:spcBef>
                <a:spcPts val="2133"/>
              </a:spcBef>
              <a:spcAft>
                <a:spcPts val="0"/>
              </a:spcAft>
              <a:buClr>
                <a:schemeClr val="dk1"/>
              </a:buClr>
              <a:buSzPts val="1400"/>
              <a:buChar char="●"/>
              <a:defRPr/>
            </a:lvl4pPr>
            <a:lvl5pPr marL="2286000" lvl="4" indent="-317500" algn="l">
              <a:lnSpc>
                <a:spcPct val="90000"/>
              </a:lnSpc>
              <a:spcBef>
                <a:spcPts val="2133"/>
              </a:spcBef>
              <a:spcAft>
                <a:spcPts val="0"/>
              </a:spcAft>
              <a:buClr>
                <a:schemeClr val="dk1"/>
              </a:buClr>
              <a:buSzPts val="1400"/>
              <a:buChar char="○"/>
              <a:defRPr/>
            </a:lvl5pPr>
            <a:lvl6pPr marL="2743200" lvl="5" indent="-317500" algn="l">
              <a:lnSpc>
                <a:spcPct val="90000"/>
              </a:lnSpc>
              <a:spcBef>
                <a:spcPts val="2133"/>
              </a:spcBef>
              <a:spcAft>
                <a:spcPts val="0"/>
              </a:spcAft>
              <a:buClr>
                <a:schemeClr val="dk1"/>
              </a:buClr>
              <a:buSzPts val="1400"/>
              <a:buChar char="■"/>
              <a:defRPr/>
            </a:lvl6pPr>
            <a:lvl7pPr marL="3200400" lvl="6" indent="-317500" algn="l">
              <a:lnSpc>
                <a:spcPct val="90000"/>
              </a:lnSpc>
              <a:spcBef>
                <a:spcPts val="2133"/>
              </a:spcBef>
              <a:spcAft>
                <a:spcPts val="0"/>
              </a:spcAft>
              <a:buClr>
                <a:schemeClr val="dk1"/>
              </a:buClr>
              <a:buSzPts val="1400"/>
              <a:buChar char="●"/>
              <a:defRPr/>
            </a:lvl7pPr>
            <a:lvl8pPr marL="3657600" lvl="7" indent="-317500" algn="l">
              <a:lnSpc>
                <a:spcPct val="90000"/>
              </a:lnSpc>
              <a:spcBef>
                <a:spcPts val="2133"/>
              </a:spcBef>
              <a:spcAft>
                <a:spcPts val="0"/>
              </a:spcAft>
              <a:buClr>
                <a:schemeClr val="dk1"/>
              </a:buClr>
              <a:buSzPts val="1400"/>
              <a:buChar char="○"/>
              <a:defRPr/>
            </a:lvl8pPr>
            <a:lvl9pPr marL="4114800" lvl="8" indent="-317500" algn="l">
              <a:lnSpc>
                <a:spcPct val="90000"/>
              </a:lnSpc>
              <a:spcBef>
                <a:spcPts val="2133"/>
              </a:spcBef>
              <a:spcAft>
                <a:spcPts val="2133"/>
              </a:spcAft>
              <a:buClr>
                <a:schemeClr val="dk1"/>
              </a:buClr>
              <a:buSzPts val="1400"/>
              <a:buChar char="■"/>
              <a:defRPr/>
            </a:lvl9pPr>
          </a:lstStyle>
          <a:p>
            <a:endParaRPr/>
          </a:p>
        </p:txBody>
      </p:sp>
      <p:sp>
        <p:nvSpPr>
          <p:cNvPr id="43" name="Google Shape;43;p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2"/>
        <p:cNvGrpSpPr/>
        <p:nvPr/>
      </p:nvGrpSpPr>
      <p:grpSpPr>
        <a:xfrm>
          <a:off x="0" y="0"/>
          <a:ext cx="0" cy="0"/>
          <a:chOff x="0" y="0"/>
          <a:chExt cx="0" cy="0"/>
        </a:xfrm>
      </p:grpSpPr>
      <p:sp>
        <p:nvSpPr>
          <p:cNvPr id="63" name="Google Shape;63;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5" name="Google Shape;65;p3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hatgpt.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www.canva.com/ai-image-generator/" TargetMode="External"/><Relationship Id="rId4" Type="http://schemas.openxmlformats.org/officeDocument/2006/relationships/hyperlink" Target="https://deepai.org/machine-learning-model/text2img"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hyperlink" Target="https://www.ted.com/talks/joy_buolamwini_how_i_m_fighting_bias_in_algorithms?utm_campaign=tedspread&amp;utm_medium=referral&amp;utm_source=tedcomshar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www.reuters.com/article/us-amazon-com-jobs-automation-insight-idUSKCN1MK08G/"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s://www.theguardian.com/technology/2022/oct/27/live-facial-recognition-police-study-uk" TargetMode="External"/><Relationship Id="rId5" Type="http://schemas.openxmlformats.org/officeDocument/2006/relationships/image" Target="../media/image4.png"/><Relationship Id="rId4" Type="http://schemas.openxmlformats.org/officeDocument/2006/relationships/hyperlink" Target="https://sitn.hms.harvard.edu/flash/2020/racial-discrimination-in-face-recognition-technology/"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hyperlink" Target="https://arstechnica.com/cars/2019/05/feds-autopilot-was-active-during-deadly-march-tesla-crash/"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hyperlink" Target="https://onlinelibrary.wiley.com/doi/full/10.1111/puar.13483"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dl.acm.org/doi/pdf/10.1145/3603746"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a:t>Introduction to AI, fairness and bias</a:t>
            </a:r>
            <a:endParaRPr/>
          </a:p>
        </p:txBody>
      </p:sp>
      <p:sp>
        <p:nvSpPr>
          <p:cNvPr id="93" name="Google Shape;93;p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dirty="0"/>
          </a:p>
          <a:p>
            <a:pPr marL="0" lvl="0" indent="0" algn="ctr" rtl="0">
              <a:lnSpc>
                <a:spcPct val="90000"/>
              </a:lnSpc>
              <a:spcBef>
                <a:spcPts val="0"/>
              </a:spcBef>
              <a:spcAft>
                <a:spcPts val="0"/>
              </a:spcAft>
              <a:buClr>
                <a:schemeClr val="dk1"/>
              </a:buClr>
              <a:buSzPts val="2400"/>
              <a:buNone/>
            </a:pPr>
            <a:r>
              <a:rPr lang="en-US" dirty="0"/>
              <a:t>The pictures in these slides were generated using </a:t>
            </a:r>
            <a:r>
              <a:rPr lang="en-US" u="sng" dirty="0">
                <a:solidFill>
                  <a:schemeClr val="hlink"/>
                </a:solidFill>
                <a:hlinkClick r:id="rId3"/>
              </a:rPr>
              <a:t>ChatGTP</a:t>
            </a:r>
            <a:r>
              <a:rPr lang="en-US" dirty="0"/>
              <a:t>, </a:t>
            </a:r>
            <a:r>
              <a:rPr lang="en-US" dirty="0">
                <a:hlinkClick r:id="rId4"/>
              </a:rPr>
              <a:t>AI Art</a:t>
            </a:r>
            <a:r>
              <a:rPr lang="en-US" dirty="0"/>
              <a:t> and </a:t>
            </a:r>
            <a:r>
              <a:rPr lang="en-US" u="sng" dirty="0">
                <a:solidFill>
                  <a:schemeClr val="hlink"/>
                </a:solidFill>
                <a:hlinkClick r:id="rId5"/>
              </a:rPr>
              <a:t>Canva</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2ffaff14bca_0_38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Accuracy-Efficiency Paradox</a:t>
            </a:r>
            <a:endParaRPr/>
          </a:p>
        </p:txBody>
      </p:sp>
      <p:sp>
        <p:nvSpPr>
          <p:cNvPr id="169" name="Google Shape;169;g2ffaff14bca_0_382"/>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a:t>
            </a:r>
            <a:r>
              <a:rPr lang="en-US" i="1"/>
              <a:t>There is a recognised trade-off between model accuracy and energy efficiency. In fact, the relationship has been shown to be logarithmic. That is, </a:t>
            </a:r>
            <a:r>
              <a:rPr lang="en-US" b="1" i="1"/>
              <a:t>in order to achieve a linear improvement in accuracy, an exponentially larger model is required.</a:t>
            </a:r>
            <a:r>
              <a:rPr lang="en-US" i="1"/>
              <a:t> A recent study [...] confirmed the existence of the accuracy-energy trade off [...] and indicated a 30-50% saving in energy for training related to a 1% reduction in accuracy.”</a:t>
            </a:r>
            <a:endParaRPr i="1"/>
          </a:p>
          <a:p>
            <a:pPr marL="0" lvl="0" indent="0" algn="l" rtl="0">
              <a:spcBef>
                <a:spcPts val="1000"/>
              </a:spcBef>
              <a:spcAft>
                <a:spcPts val="0"/>
              </a:spcAft>
              <a:buNone/>
            </a:pPr>
            <a:endParaRPr i="1"/>
          </a:p>
          <a:p>
            <a:pPr marL="0" lvl="0" indent="0" algn="r" rtl="0">
              <a:spcBef>
                <a:spcPts val="1000"/>
              </a:spcBef>
              <a:spcAft>
                <a:spcPts val="0"/>
              </a:spcAft>
              <a:buNone/>
            </a:pPr>
            <a:r>
              <a:rPr lang="en-US" sz="2500"/>
              <a:t>Mill </a:t>
            </a:r>
            <a:r>
              <a:rPr lang="en-US" sz="2500" i="1"/>
              <a:t>et al.</a:t>
            </a:r>
            <a:r>
              <a:rPr lang="en-US" sz="2500"/>
              <a:t>, Managing Sustainability Tensions in Artificial Intelligence: Insights from Paradox Theory</a:t>
            </a:r>
            <a:endParaRPr sz="25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ffaff14bca_0_39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Strategies for Greener AI</a:t>
            </a:r>
            <a:endParaRPr/>
          </a:p>
        </p:txBody>
      </p:sp>
      <p:sp>
        <p:nvSpPr>
          <p:cNvPr id="176" name="Google Shape;176;g2ffaff14bca_0_39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800"/>
              <a:buNone/>
            </a:pPr>
            <a:r>
              <a:rPr lang="en-US"/>
              <a:t>Optimizing AI algorithms to improve energy efficiency and reduce computational demands.</a:t>
            </a:r>
            <a:endParaRPr/>
          </a:p>
          <a:p>
            <a:pPr marL="0" lvl="0" indent="0" algn="l" rtl="0">
              <a:lnSpc>
                <a:spcPct val="100000"/>
              </a:lnSpc>
              <a:spcBef>
                <a:spcPts val="0"/>
              </a:spcBef>
              <a:spcAft>
                <a:spcPts val="0"/>
              </a:spcAft>
              <a:buClr>
                <a:schemeClr val="dk1"/>
              </a:buClr>
              <a:buSzPts val="2800"/>
              <a:buNone/>
            </a:pPr>
            <a:endParaRPr/>
          </a:p>
          <a:p>
            <a:pPr marL="0" lvl="0" indent="0" algn="l" rtl="0">
              <a:lnSpc>
                <a:spcPct val="100000"/>
              </a:lnSpc>
              <a:spcBef>
                <a:spcPts val="0"/>
              </a:spcBef>
              <a:spcAft>
                <a:spcPts val="0"/>
              </a:spcAft>
              <a:buClr>
                <a:schemeClr val="dk1"/>
              </a:buClr>
              <a:buSzPts val="2800"/>
              <a:buNone/>
            </a:pPr>
            <a:r>
              <a:rPr lang="en-US"/>
              <a:t>Transitioning to renewable energy sources for data centers and AI infrastructure. </a:t>
            </a:r>
            <a:endParaRPr/>
          </a:p>
          <a:p>
            <a:pPr marL="0" lvl="0" indent="0" algn="l" rtl="0">
              <a:lnSpc>
                <a:spcPct val="100000"/>
              </a:lnSpc>
              <a:spcBef>
                <a:spcPts val="0"/>
              </a:spcBef>
              <a:spcAft>
                <a:spcPts val="0"/>
              </a:spcAft>
              <a:buClr>
                <a:schemeClr val="dk1"/>
              </a:buClr>
              <a:buSzPts val="2800"/>
              <a:buNone/>
            </a:pPr>
            <a:endParaRPr/>
          </a:p>
          <a:p>
            <a:pPr marL="0" lvl="0" indent="0" algn="l" rtl="0">
              <a:lnSpc>
                <a:spcPct val="100000"/>
              </a:lnSpc>
              <a:spcBef>
                <a:spcPts val="0"/>
              </a:spcBef>
              <a:spcAft>
                <a:spcPts val="0"/>
              </a:spcAft>
              <a:buClr>
                <a:schemeClr val="dk1"/>
              </a:buClr>
              <a:buSzPts val="2800"/>
              <a:buNone/>
            </a:pPr>
            <a:r>
              <a:rPr lang="en-US"/>
              <a:t>Exploring more sustainable hardware solutions designed for energy efficiency and reduced environmental impact.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Calibri"/>
              <a:buNone/>
            </a:pPr>
            <a:r>
              <a:rPr lang="en-US"/>
              <a:t>Data Bias</a:t>
            </a:r>
            <a:endParaRPr/>
          </a:p>
        </p:txBody>
      </p:sp>
      <p:sp>
        <p:nvSpPr>
          <p:cNvPr id="183" name="Google Shape;183;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888"/>
              </a:buClr>
              <a:buSzPts val="2400"/>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g2ffaff14bca_0_18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Bias in data</a:t>
            </a:r>
            <a:endParaRPr/>
          </a:p>
        </p:txBody>
      </p:sp>
      <p:sp>
        <p:nvSpPr>
          <p:cNvPr id="189" name="Google Shape;189;g2ffaff14bca_0_18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AI algorithms learn through the examples they are provided with, which together form what we call the </a:t>
            </a:r>
            <a:r>
              <a:rPr lang="en-US" b="1">
                <a:solidFill>
                  <a:srgbClr val="BF9000"/>
                </a:solidFill>
              </a:rPr>
              <a:t>training set</a:t>
            </a:r>
            <a:r>
              <a:rPr lang="en-US"/>
              <a:t>.</a:t>
            </a: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r>
              <a:rPr lang="en-US"/>
              <a:t>Bias in the training set will affect the algorithm’s behavior, likely amplifying existing problems and mistakes.</a:t>
            </a: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r>
              <a:rPr lang="en-US"/>
              <a:t>Let’s explore a few ways in which a training set can be biased.</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g2ffaff14bca_0_19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Representation bias</a:t>
            </a:r>
            <a:endParaRPr/>
          </a:p>
        </p:txBody>
      </p:sp>
      <p:sp>
        <p:nvSpPr>
          <p:cNvPr id="195" name="Google Shape;195;g2ffaff14bca_0_194"/>
          <p:cNvSpPr txBox="1">
            <a:spLocks noGrp="1"/>
          </p:cNvSpPr>
          <p:nvPr>
            <p:ph type="body" idx="1"/>
          </p:nvPr>
        </p:nvSpPr>
        <p:spPr>
          <a:xfrm>
            <a:off x="838200" y="1609725"/>
            <a:ext cx="6019800" cy="4667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Representation bias happens when the training set is, essentially, incomplete, and a poor representation of the population we wish to apply the algorithm on.</a:t>
            </a:r>
            <a:endParaRPr/>
          </a:p>
          <a:p>
            <a:pPr marL="0" lvl="0" indent="0" algn="l" rtl="0">
              <a:spcBef>
                <a:spcPts val="1000"/>
              </a:spcBef>
              <a:spcAft>
                <a:spcPts val="0"/>
              </a:spcAft>
              <a:buClr>
                <a:schemeClr val="dk1"/>
              </a:buClr>
              <a:buSzPts val="1100"/>
              <a:buFont typeface="Arial"/>
              <a:buNone/>
            </a:pPr>
            <a:endParaRPr/>
          </a:p>
          <a:p>
            <a:pPr marL="0" lvl="0" indent="0" algn="l" rtl="0">
              <a:spcBef>
                <a:spcPts val="1000"/>
              </a:spcBef>
              <a:spcAft>
                <a:spcPts val="0"/>
              </a:spcAft>
              <a:buClr>
                <a:schemeClr val="dk1"/>
              </a:buClr>
              <a:buSzPts val="1100"/>
              <a:buNone/>
            </a:pPr>
            <a:r>
              <a:rPr lang="en-US"/>
              <a:t>Other times, representation bias happens when trying to use existing samples from a different time or place, instead of collecting new ones.</a:t>
            </a:r>
            <a:endParaRPr/>
          </a:p>
        </p:txBody>
      </p:sp>
      <p:pic>
        <p:nvPicPr>
          <p:cNvPr id="196" name="Google Shape;196;g2ffaff14bca_0_194"/>
          <p:cNvPicPr preferRelativeResize="0"/>
          <p:nvPr/>
        </p:nvPicPr>
        <p:blipFill>
          <a:blip r:embed="rId3">
            <a:alphaModFix/>
          </a:blip>
          <a:stretch>
            <a:fillRect/>
          </a:stretch>
        </p:blipFill>
        <p:spPr>
          <a:xfrm>
            <a:off x="7080000" y="1626288"/>
            <a:ext cx="4807204" cy="3605403"/>
          </a:xfrm>
          <a:prstGeom prst="rect">
            <a:avLst/>
          </a:prstGeom>
          <a:noFill/>
          <a:ln>
            <a:noFill/>
          </a:ln>
        </p:spPr>
      </p:pic>
      <p:sp>
        <p:nvSpPr>
          <p:cNvPr id="197" name="Google Shape;197;g2ffaff14bca_0_194">
            <a:hlinkClick r:id="rId4"/>
          </p:cNvPr>
          <p:cNvSpPr txBox="1"/>
          <p:nvPr/>
        </p:nvSpPr>
        <p:spPr>
          <a:xfrm>
            <a:off x="7264800" y="5325025"/>
            <a:ext cx="4437600" cy="117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u="sng">
                <a:solidFill>
                  <a:schemeClr val="hlink"/>
                </a:solidFill>
                <a:latin typeface="Calibri"/>
                <a:ea typeface="Calibri"/>
                <a:cs typeface="Calibri"/>
                <a:sym typeface="Calibri"/>
                <a:hlinkClick r:id="rId4"/>
              </a:rPr>
              <a:t>Dr. Joy Buolamwini demonstrating failures in face recognition.</a:t>
            </a:r>
            <a:endParaRPr sz="2400">
              <a:solidFill>
                <a:schemeClr val="dk1"/>
              </a:solidFill>
              <a:latin typeface="Calibri"/>
              <a:ea typeface="Calibri"/>
              <a:cs typeface="Calibri"/>
              <a:sym typeface="Calibri"/>
            </a:endParaRPr>
          </a:p>
          <a:p>
            <a:pPr marL="0" lvl="0" indent="0" algn="ctr" rtl="0">
              <a:spcBef>
                <a:spcPts val="0"/>
              </a:spcBef>
              <a:spcAft>
                <a:spcPts val="0"/>
              </a:spcAft>
              <a:buNone/>
            </a:pPr>
            <a:r>
              <a:rPr lang="en-US" sz="2400">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g2ffaff14bca_0_20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Measurement bias</a:t>
            </a:r>
            <a:endParaRPr/>
          </a:p>
        </p:txBody>
      </p:sp>
      <p:sp>
        <p:nvSpPr>
          <p:cNvPr id="204" name="Google Shape;204;g2ffaff14bca_0_201"/>
          <p:cNvSpPr txBox="1">
            <a:spLocks noGrp="1"/>
          </p:cNvSpPr>
          <p:nvPr>
            <p:ph type="body" idx="1"/>
          </p:nvPr>
        </p:nvSpPr>
        <p:spPr>
          <a:xfrm>
            <a:off x="838200" y="1516136"/>
            <a:ext cx="105156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ct val="100000"/>
              <a:buNone/>
            </a:pPr>
            <a:r>
              <a:rPr lang="en-US" dirty="0"/>
              <a:t>Measurement bias has to do with the way we try to create a numerical representation of the problem that we are trying to solve. It may arise in a couple of different ways, such as:</a:t>
            </a:r>
            <a:endParaRPr dirty="0"/>
          </a:p>
        </p:txBody>
      </p:sp>
      <p:sp>
        <p:nvSpPr>
          <p:cNvPr id="2" name="TextBox 1">
            <a:extLst>
              <a:ext uri="{FF2B5EF4-FFF2-40B4-BE49-F238E27FC236}">
                <a16:creationId xmlns:a16="http://schemas.microsoft.com/office/drawing/2014/main" id="{B04F6993-BED7-3192-28FE-9CD8F6D23568}"/>
              </a:ext>
            </a:extLst>
          </p:cNvPr>
          <p:cNvSpPr txBox="1"/>
          <p:nvPr/>
        </p:nvSpPr>
        <p:spPr>
          <a:xfrm>
            <a:off x="838200" y="5739780"/>
            <a:ext cx="5257800" cy="867930"/>
          </a:xfrm>
          <a:prstGeom prst="rect">
            <a:avLst/>
          </a:prstGeom>
          <a:noFill/>
        </p:spPr>
        <p:txBody>
          <a:bodyPr wrap="square" rtlCol="0">
            <a:spAutoFit/>
          </a:bodyPr>
          <a:lstStyle/>
          <a:p>
            <a:pPr marL="0" lvl="0" indent="0" algn="ctr" rtl="0">
              <a:lnSpc>
                <a:spcPct val="90000"/>
              </a:lnSpc>
              <a:spcBef>
                <a:spcPts val="1000"/>
              </a:spcBef>
              <a:spcAft>
                <a:spcPts val="0"/>
              </a:spcAft>
              <a:buClr>
                <a:schemeClr val="dk1"/>
              </a:buClr>
              <a:buSzPct val="100000"/>
              <a:buNone/>
            </a:pPr>
            <a:r>
              <a:rPr lang="en-US" sz="2800" dirty="0">
                <a:solidFill>
                  <a:schemeClr val="dk1"/>
                </a:solidFill>
                <a:latin typeface="Calibri"/>
                <a:cs typeface="Calibri"/>
                <a:sym typeface="Calibri"/>
              </a:rPr>
              <a:t>The features or labels used are an oversimplification of the problem </a:t>
            </a:r>
          </a:p>
        </p:txBody>
      </p:sp>
      <p:sp>
        <p:nvSpPr>
          <p:cNvPr id="3" name="TextBox 2">
            <a:extLst>
              <a:ext uri="{FF2B5EF4-FFF2-40B4-BE49-F238E27FC236}">
                <a16:creationId xmlns:a16="http://schemas.microsoft.com/office/drawing/2014/main" id="{3759ABA8-7BD0-31D7-FDFE-9E46D7492970}"/>
              </a:ext>
            </a:extLst>
          </p:cNvPr>
          <p:cNvSpPr txBox="1"/>
          <p:nvPr/>
        </p:nvSpPr>
        <p:spPr>
          <a:xfrm>
            <a:off x="6096000" y="5696691"/>
            <a:ext cx="5257800" cy="954107"/>
          </a:xfrm>
          <a:prstGeom prst="rect">
            <a:avLst/>
          </a:prstGeom>
          <a:noFill/>
        </p:spPr>
        <p:txBody>
          <a:bodyPr wrap="square" rtlCol="0">
            <a:spAutoFit/>
          </a:bodyPr>
          <a:lstStyle/>
          <a:p>
            <a:pPr algn="ctr"/>
            <a:r>
              <a:rPr lang="en-US" sz="2800" dirty="0">
                <a:solidFill>
                  <a:schemeClr val="dk1"/>
                </a:solidFill>
                <a:latin typeface="Calibri"/>
                <a:cs typeface="Calibri"/>
                <a:sym typeface="Calibri"/>
              </a:rPr>
              <a:t>Different groups are measured in different ways</a:t>
            </a:r>
          </a:p>
        </p:txBody>
      </p:sp>
      <p:pic>
        <p:nvPicPr>
          <p:cNvPr id="5" name="Picture 4">
            <a:extLst>
              <a:ext uri="{FF2B5EF4-FFF2-40B4-BE49-F238E27FC236}">
                <a16:creationId xmlns:a16="http://schemas.microsoft.com/office/drawing/2014/main" id="{ADE3BFA5-98B7-A14D-4961-6A1A822553EE}"/>
              </a:ext>
            </a:extLst>
          </p:cNvPr>
          <p:cNvPicPr>
            <a:picLocks noChangeAspect="1"/>
          </p:cNvPicPr>
          <p:nvPr/>
        </p:nvPicPr>
        <p:blipFill>
          <a:blip r:embed="rId3"/>
          <a:stretch>
            <a:fillRect/>
          </a:stretch>
        </p:blipFill>
        <p:spPr>
          <a:xfrm>
            <a:off x="2039672" y="2857674"/>
            <a:ext cx="2854855" cy="2854855"/>
          </a:xfrm>
          <a:prstGeom prst="rect">
            <a:avLst/>
          </a:prstGeom>
        </p:spPr>
      </p:pic>
      <p:pic>
        <p:nvPicPr>
          <p:cNvPr id="7" name="Picture 6">
            <a:extLst>
              <a:ext uri="{FF2B5EF4-FFF2-40B4-BE49-F238E27FC236}">
                <a16:creationId xmlns:a16="http://schemas.microsoft.com/office/drawing/2014/main" id="{163EEC9C-A088-DDB9-0F86-D7C50F7B7431}"/>
              </a:ext>
            </a:extLst>
          </p:cNvPr>
          <p:cNvPicPr>
            <a:picLocks noChangeAspect="1"/>
          </p:cNvPicPr>
          <p:nvPr/>
        </p:nvPicPr>
        <p:blipFill>
          <a:blip r:embed="rId4"/>
          <a:stretch>
            <a:fillRect/>
          </a:stretch>
        </p:blipFill>
        <p:spPr>
          <a:xfrm>
            <a:off x="7191441" y="2645611"/>
            <a:ext cx="3066918" cy="306691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g2ffaff14bca_0_20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Historical bias</a:t>
            </a:r>
            <a:endParaRPr dirty="0"/>
          </a:p>
        </p:txBody>
      </p:sp>
      <p:sp>
        <p:nvSpPr>
          <p:cNvPr id="210" name="Google Shape;210;g2ffaff14bca_0_207"/>
          <p:cNvSpPr txBox="1">
            <a:spLocks noGrp="1"/>
          </p:cNvSpPr>
          <p:nvPr>
            <p:ph type="body" idx="1"/>
          </p:nvPr>
        </p:nvSpPr>
        <p:spPr>
          <a:xfrm>
            <a:off x="838200" y="1568549"/>
            <a:ext cx="10677600" cy="5289451"/>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dk1"/>
              </a:buClr>
              <a:buSzPts val="2800"/>
              <a:buNone/>
            </a:pPr>
            <a:r>
              <a:rPr lang="en-US" dirty="0"/>
              <a:t>Historical bias refers to a misalignment between what we wish to model and the actual state of the world.</a:t>
            </a:r>
            <a:endParaRPr dirty="0"/>
          </a:p>
          <a:p>
            <a:pPr marL="0" lvl="0" indent="0" algn="l" rtl="0">
              <a:lnSpc>
                <a:spcPct val="90000"/>
              </a:lnSpc>
              <a:spcBef>
                <a:spcPts val="0"/>
              </a:spcBef>
              <a:spcAft>
                <a:spcPts val="0"/>
              </a:spcAft>
              <a:buClr>
                <a:schemeClr val="dk1"/>
              </a:buClr>
              <a:buSzPts val="2800"/>
              <a:buNone/>
            </a:pPr>
            <a:endParaRPr dirty="0"/>
          </a:p>
          <a:p>
            <a:pPr marL="0" lvl="0" indent="0" algn="l" rtl="0">
              <a:lnSpc>
                <a:spcPct val="90000"/>
              </a:lnSpc>
              <a:spcBef>
                <a:spcPts val="0"/>
              </a:spcBef>
              <a:spcAft>
                <a:spcPts val="0"/>
              </a:spcAft>
              <a:buClr>
                <a:schemeClr val="dk1"/>
              </a:buClr>
              <a:buSzPts val="2800"/>
              <a:buNone/>
            </a:pPr>
            <a:r>
              <a:rPr lang="en-US" dirty="0"/>
              <a:t>The Amazon AI recruiting tool discussed earlier was affected by historical bias. The algorithm was trained to select people similar to the existent employees, and because men employees were more numerous than women, the algorithm learned that, all things being equal, women were less preferable candidates.</a:t>
            </a:r>
          </a:p>
          <a:p>
            <a:pPr marL="0" lvl="0" indent="0" algn="l" rtl="0">
              <a:lnSpc>
                <a:spcPct val="90000"/>
              </a:lnSpc>
              <a:spcBef>
                <a:spcPts val="0"/>
              </a:spcBef>
              <a:spcAft>
                <a:spcPts val="0"/>
              </a:spcAft>
              <a:buClr>
                <a:schemeClr val="dk1"/>
              </a:buClr>
              <a:buSzPts val="2800"/>
              <a:buNone/>
            </a:pPr>
            <a:endParaRPr lang="en-US" dirty="0"/>
          </a:p>
          <a:p>
            <a:pPr marL="0" lvl="0" indent="0" algn="l" rtl="0">
              <a:lnSpc>
                <a:spcPct val="90000"/>
              </a:lnSpc>
              <a:spcBef>
                <a:spcPts val="0"/>
              </a:spcBef>
              <a:spcAft>
                <a:spcPts val="0"/>
              </a:spcAft>
              <a:buClr>
                <a:schemeClr val="dk1"/>
              </a:buClr>
              <a:buSzPts val="2800"/>
              <a:buNone/>
            </a:pPr>
            <a:endParaRPr lang="en-CA" dirty="0"/>
          </a:p>
          <a:p>
            <a:pPr marL="0" lvl="0" indent="0" algn="l" rtl="0">
              <a:lnSpc>
                <a:spcPct val="90000"/>
              </a:lnSpc>
              <a:spcBef>
                <a:spcPts val="0"/>
              </a:spcBef>
              <a:spcAft>
                <a:spcPts val="0"/>
              </a:spcAft>
              <a:buClr>
                <a:schemeClr val="dk1"/>
              </a:buClr>
              <a:buSzPts val="2800"/>
              <a:buNone/>
            </a:pPr>
            <a:endParaRPr lang="en-CA" dirty="0"/>
          </a:p>
          <a:p>
            <a:pPr marL="0" lvl="0" indent="0" algn="l" rtl="0">
              <a:lnSpc>
                <a:spcPct val="90000"/>
              </a:lnSpc>
              <a:spcBef>
                <a:spcPts val="0"/>
              </a:spcBef>
              <a:spcAft>
                <a:spcPts val="0"/>
              </a:spcAft>
              <a:buClr>
                <a:schemeClr val="dk1"/>
              </a:buClr>
              <a:buSzPts val="2800"/>
              <a:buNone/>
            </a:pPr>
            <a:endParaRPr lang="en-CA" dirty="0"/>
          </a:p>
          <a:p>
            <a:pPr marL="0" lvl="0" indent="0" algn="l" rtl="0">
              <a:lnSpc>
                <a:spcPct val="90000"/>
              </a:lnSpc>
              <a:spcBef>
                <a:spcPts val="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sz="2100" dirty="0"/>
          </a:p>
          <a:p>
            <a:pPr marL="0" lvl="0" indent="0" algn="l" rtl="0">
              <a:lnSpc>
                <a:spcPct val="90000"/>
              </a:lnSpc>
              <a:spcBef>
                <a:spcPts val="1000"/>
              </a:spcBef>
              <a:spcAft>
                <a:spcPts val="0"/>
              </a:spcAft>
              <a:buClr>
                <a:schemeClr val="dk1"/>
              </a:buClr>
              <a:buSzPts val="2800"/>
              <a:buNone/>
            </a:pPr>
            <a:r>
              <a:rPr lang="en-US" dirty="0"/>
              <a:t>Note that historical bias is particularly insidious, because it is not a sampling or measurement problem, and can not be corrected in the training set – we can only work around it.</a:t>
            </a:r>
            <a:endParaRPr dirty="0"/>
          </a:p>
        </p:txBody>
      </p:sp>
      <p:pic>
        <p:nvPicPr>
          <p:cNvPr id="3" name="Graphic 2" descr="Man">
            <a:extLst>
              <a:ext uri="{FF2B5EF4-FFF2-40B4-BE49-F238E27FC236}">
                <a16:creationId xmlns:a16="http://schemas.microsoft.com/office/drawing/2014/main" id="{5EAADFE8-5A4E-081C-2B12-AA13021E20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81134" y="4030801"/>
            <a:ext cx="1419226" cy="1419226"/>
          </a:xfrm>
          <a:prstGeom prst="rect">
            <a:avLst/>
          </a:prstGeom>
        </p:spPr>
      </p:pic>
      <p:pic>
        <p:nvPicPr>
          <p:cNvPr id="6" name="Graphic 5" descr="Man">
            <a:extLst>
              <a:ext uri="{FF2B5EF4-FFF2-40B4-BE49-F238E27FC236}">
                <a16:creationId xmlns:a16="http://schemas.microsoft.com/office/drawing/2014/main" id="{B672CC80-45B5-41C2-4067-EA3BEE7FE1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09796" y="4025175"/>
            <a:ext cx="1419226" cy="1419226"/>
          </a:xfrm>
          <a:prstGeom prst="rect">
            <a:avLst/>
          </a:prstGeom>
        </p:spPr>
      </p:pic>
      <p:pic>
        <p:nvPicPr>
          <p:cNvPr id="7" name="Graphic 6" descr="Man">
            <a:extLst>
              <a:ext uri="{FF2B5EF4-FFF2-40B4-BE49-F238E27FC236}">
                <a16:creationId xmlns:a16="http://schemas.microsoft.com/office/drawing/2014/main" id="{F9B38861-3EA2-A561-8CC7-682E9FAC65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38458" y="4030801"/>
            <a:ext cx="1419226" cy="1419226"/>
          </a:xfrm>
          <a:prstGeom prst="rect">
            <a:avLst/>
          </a:prstGeom>
        </p:spPr>
      </p:pic>
      <p:pic>
        <p:nvPicPr>
          <p:cNvPr id="8" name="Graphic 7" descr="Man">
            <a:extLst>
              <a:ext uri="{FF2B5EF4-FFF2-40B4-BE49-F238E27FC236}">
                <a16:creationId xmlns:a16="http://schemas.microsoft.com/office/drawing/2014/main" id="{E27F8F73-741A-588E-B1E9-9440CAF9D7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67120" y="4025175"/>
            <a:ext cx="1419226" cy="1419226"/>
          </a:xfrm>
          <a:prstGeom prst="rect">
            <a:avLst/>
          </a:prstGeom>
        </p:spPr>
      </p:pic>
      <p:pic>
        <p:nvPicPr>
          <p:cNvPr id="9" name="Graphic 8" descr="Man">
            <a:extLst>
              <a:ext uri="{FF2B5EF4-FFF2-40B4-BE49-F238E27FC236}">
                <a16:creationId xmlns:a16="http://schemas.microsoft.com/office/drawing/2014/main" id="{E04D27E3-FCFB-B690-ADE8-0FF640402A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76730" y="4030801"/>
            <a:ext cx="1419226" cy="1419226"/>
          </a:xfrm>
          <a:prstGeom prst="rect">
            <a:avLst/>
          </a:prstGeom>
        </p:spPr>
      </p:pic>
      <p:pic>
        <p:nvPicPr>
          <p:cNvPr id="10" name="Graphic 9" descr="Man">
            <a:extLst>
              <a:ext uri="{FF2B5EF4-FFF2-40B4-BE49-F238E27FC236}">
                <a16:creationId xmlns:a16="http://schemas.microsoft.com/office/drawing/2014/main" id="{7C72A083-7553-1D0D-076E-627159A891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05392" y="4025175"/>
            <a:ext cx="1419226" cy="1419226"/>
          </a:xfrm>
          <a:prstGeom prst="rect">
            <a:avLst/>
          </a:prstGeom>
        </p:spPr>
      </p:pic>
      <p:pic>
        <p:nvPicPr>
          <p:cNvPr id="11" name="Graphic 10" descr="Man">
            <a:extLst>
              <a:ext uri="{FF2B5EF4-FFF2-40B4-BE49-F238E27FC236}">
                <a16:creationId xmlns:a16="http://schemas.microsoft.com/office/drawing/2014/main" id="{F15F883F-8CD9-4680-9AB6-DFE14B2C83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15002" y="4030801"/>
            <a:ext cx="1419226" cy="1419226"/>
          </a:xfrm>
          <a:prstGeom prst="rect">
            <a:avLst/>
          </a:prstGeom>
        </p:spPr>
      </p:pic>
      <p:pic>
        <p:nvPicPr>
          <p:cNvPr id="12" name="Graphic 11" descr="Man">
            <a:extLst>
              <a:ext uri="{FF2B5EF4-FFF2-40B4-BE49-F238E27FC236}">
                <a16:creationId xmlns:a16="http://schemas.microsoft.com/office/drawing/2014/main" id="{111ADAED-6249-78A7-C74E-39AB1CC862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43664" y="4025175"/>
            <a:ext cx="1419226" cy="1419226"/>
          </a:xfrm>
          <a:prstGeom prst="rect">
            <a:avLst/>
          </a:prstGeom>
        </p:spPr>
      </p:pic>
      <p:pic>
        <p:nvPicPr>
          <p:cNvPr id="13" name="Graphic 12" descr="Man">
            <a:extLst>
              <a:ext uri="{FF2B5EF4-FFF2-40B4-BE49-F238E27FC236}">
                <a16:creationId xmlns:a16="http://schemas.microsoft.com/office/drawing/2014/main" id="{7B304260-72CB-BC04-0D97-2CAB4685CF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58299" y="4030801"/>
            <a:ext cx="1419226" cy="1419226"/>
          </a:xfrm>
          <a:prstGeom prst="rect">
            <a:avLst/>
          </a:prstGeom>
        </p:spPr>
      </p:pic>
      <p:pic>
        <p:nvPicPr>
          <p:cNvPr id="14" name="Graphic 13" descr="Man">
            <a:extLst>
              <a:ext uri="{FF2B5EF4-FFF2-40B4-BE49-F238E27FC236}">
                <a16:creationId xmlns:a16="http://schemas.microsoft.com/office/drawing/2014/main" id="{B15D6FE1-49BB-3F74-C168-044C1E80B5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86961" y="4025175"/>
            <a:ext cx="1419226" cy="1419226"/>
          </a:xfrm>
          <a:prstGeom prst="rect">
            <a:avLst/>
          </a:prstGeom>
        </p:spPr>
      </p:pic>
      <p:pic>
        <p:nvPicPr>
          <p:cNvPr id="15" name="Graphic 14" descr="Man">
            <a:extLst>
              <a:ext uri="{FF2B5EF4-FFF2-40B4-BE49-F238E27FC236}">
                <a16:creationId xmlns:a16="http://schemas.microsoft.com/office/drawing/2014/main" id="{F6E78278-63D7-EA68-19C9-A9696FE0B3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48686" y="4030801"/>
            <a:ext cx="1419226" cy="1419226"/>
          </a:xfrm>
          <a:prstGeom prst="rect">
            <a:avLst/>
          </a:prstGeom>
        </p:spPr>
      </p:pic>
      <p:pic>
        <p:nvPicPr>
          <p:cNvPr id="17" name="Graphic 16" descr="Woman">
            <a:extLst>
              <a:ext uri="{FF2B5EF4-FFF2-40B4-BE49-F238E27FC236}">
                <a16:creationId xmlns:a16="http://schemas.microsoft.com/office/drawing/2014/main" id="{AB00B7C4-FC51-AFE6-01CB-3B2B4D3C81B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63664" y="4027765"/>
            <a:ext cx="1413600" cy="1413600"/>
          </a:xfrm>
          <a:prstGeom prst="rect">
            <a:avLst/>
          </a:prstGeom>
        </p:spPr>
      </p:pic>
      <p:grpSp>
        <p:nvGrpSpPr>
          <p:cNvPr id="22" name="Group 21">
            <a:extLst>
              <a:ext uri="{FF2B5EF4-FFF2-40B4-BE49-F238E27FC236}">
                <a16:creationId xmlns:a16="http://schemas.microsoft.com/office/drawing/2014/main" id="{B098EDA4-2075-CF34-DE75-FDD1009F9851}"/>
              </a:ext>
            </a:extLst>
          </p:cNvPr>
          <p:cNvGrpSpPr/>
          <p:nvPr/>
        </p:nvGrpSpPr>
        <p:grpSpPr>
          <a:xfrm rot="650577">
            <a:off x="8005646" y="3718904"/>
            <a:ext cx="455593" cy="316975"/>
            <a:chOff x="8658302" y="284636"/>
            <a:chExt cx="1269223" cy="914401"/>
          </a:xfrm>
        </p:grpSpPr>
        <p:pic>
          <p:nvPicPr>
            <p:cNvPr id="19" name="Graphic 18" descr="Exclamation mark">
              <a:extLst>
                <a:ext uri="{FF2B5EF4-FFF2-40B4-BE49-F238E27FC236}">
                  <a16:creationId xmlns:a16="http://schemas.microsoft.com/office/drawing/2014/main" id="{5BF5A2B2-7D26-AD80-BD2D-5BB97A9391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13125" y="284637"/>
              <a:ext cx="914400" cy="914400"/>
            </a:xfrm>
            <a:prstGeom prst="rect">
              <a:avLst/>
            </a:prstGeom>
          </p:spPr>
        </p:pic>
        <p:pic>
          <p:nvPicPr>
            <p:cNvPr id="21" name="Graphic 20" descr="Question mark">
              <a:extLst>
                <a:ext uri="{FF2B5EF4-FFF2-40B4-BE49-F238E27FC236}">
                  <a16:creationId xmlns:a16="http://schemas.microsoft.com/office/drawing/2014/main" id="{D7D1FF9A-4E9E-456F-8F09-17DB073F108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658299" y="284637"/>
              <a:ext cx="914400" cy="914400"/>
            </a:xfrm>
            <a:prstGeom prst="rect">
              <a:avLst/>
            </a:prstGeom>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g2f4398012a4_0_21"/>
          <p:cNvSpPr txBox="1">
            <a:spLocks noGrp="1"/>
          </p:cNvSpPr>
          <p:nvPr>
            <p:ph type="title"/>
          </p:nvPr>
        </p:nvSpPr>
        <p:spPr>
          <a:xfrm>
            <a:off x="831850" y="1709738"/>
            <a:ext cx="10515600" cy="28527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Learning Algorithms - Fundamentals</a:t>
            </a:r>
            <a:endParaRPr/>
          </a:p>
        </p:txBody>
      </p:sp>
      <p:sp>
        <p:nvSpPr>
          <p:cNvPr id="217" name="Google Shape;217;g2f4398012a4_0_21"/>
          <p:cNvSpPr txBox="1">
            <a:spLocks noGrp="1"/>
          </p:cNvSpPr>
          <p:nvPr>
            <p:ph type="body" idx="1"/>
          </p:nvPr>
        </p:nvSpPr>
        <p:spPr>
          <a:xfrm>
            <a:off x="831850" y="4589463"/>
            <a:ext cx="10515600" cy="15003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A shift in paradigm</a:t>
            </a:r>
            <a:endParaRPr/>
          </a:p>
        </p:txBody>
      </p:sp>
      <p:sp>
        <p:nvSpPr>
          <p:cNvPr id="223" name="Google Shape;223;p4"/>
          <p:cNvSpPr txBox="1">
            <a:spLocks noGrp="1"/>
          </p:cNvSpPr>
          <p:nvPr>
            <p:ph type="body" idx="1"/>
          </p:nvPr>
        </p:nvSpPr>
        <p:spPr>
          <a:xfrm>
            <a:off x="4467225" y="1709738"/>
            <a:ext cx="7524750" cy="4351338"/>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en-US"/>
              <a:t>AI is becoming increasingly powerful, thanks to a fundamental shift in the way it is programmed. Imagine wanting to program a machine to recognize and separate apples and oranges:</a:t>
            </a:r>
            <a:endParaRPr/>
          </a:p>
          <a:p>
            <a:pPr marL="228600" lvl="0" indent="-228600" algn="l" rtl="0">
              <a:lnSpc>
                <a:spcPct val="90000"/>
              </a:lnSpc>
              <a:spcBef>
                <a:spcPts val="1000"/>
              </a:spcBef>
              <a:spcAft>
                <a:spcPts val="0"/>
              </a:spcAft>
              <a:buClr>
                <a:schemeClr val="dk1"/>
              </a:buClr>
              <a:buSzPct val="100000"/>
              <a:buChar char="•"/>
            </a:pPr>
            <a:r>
              <a:rPr lang="en-US"/>
              <a:t>Traditionally, a programmer would need to write code including rules to follow to separate apples from oranges based on their characteristics (e.g. color, skin texture, shape…). It was typically hard to come up with a good set of rules, especially for complex problems!</a:t>
            </a:r>
            <a:endParaRPr/>
          </a:p>
          <a:p>
            <a:pPr marL="228600" lvl="0" indent="-228600" algn="l" rtl="0">
              <a:lnSpc>
                <a:spcPct val="90000"/>
              </a:lnSpc>
              <a:spcBef>
                <a:spcPts val="1000"/>
              </a:spcBef>
              <a:spcAft>
                <a:spcPts val="0"/>
              </a:spcAft>
              <a:buClr>
                <a:schemeClr val="dk1"/>
              </a:buClr>
              <a:buSzPct val="100000"/>
              <a:buChar char="•"/>
            </a:pPr>
            <a:r>
              <a:rPr lang="en-US"/>
              <a:t>With recent AI approaches (e.g. neural networks), we see many programs written to learn rather than to follow existing instructions. This way, all one has to do is showing the machine enough apples and oranges, and it will learn how to recognize new samples!</a:t>
            </a:r>
            <a:endParaRPr/>
          </a:p>
          <a:p>
            <a:pPr marL="228600" lvl="0" indent="-77470" algn="l" rtl="0">
              <a:lnSpc>
                <a:spcPct val="90000"/>
              </a:lnSpc>
              <a:spcBef>
                <a:spcPts val="1000"/>
              </a:spcBef>
              <a:spcAft>
                <a:spcPts val="0"/>
              </a:spcAft>
              <a:buClr>
                <a:schemeClr val="dk1"/>
              </a:buClr>
              <a:buSzPct val="100000"/>
              <a:buNone/>
            </a:pPr>
            <a:endParaRPr/>
          </a:p>
        </p:txBody>
      </p:sp>
      <p:pic>
        <p:nvPicPr>
          <p:cNvPr id="224" name="Google Shape;224;p4"/>
          <p:cNvPicPr preferRelativeResize="0"/>
          <p:nvPr/>
        </p:nvPicPr>
        <p:blipFill rotWithShape="1">
          <a:blip r:embed="rId3">
            <a:alphaModFix/>
          </a:blip>
          <a:srcRect/>
          <a:stretch/>
        </p:blipFill>
        <p:spPr>
          <a:xfrm>
            <a:off x="425450" y="1709738"/>
            <a:ext cx="4041775" cy="40417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5"/>
          <p:cNvSpPr/>
          <p:nvPr/>
        </p:nvSpPr>
        <p:spPr>
          <a:xfrm>
            <a:off x="6297550" y="1640438"/>
            <a:ext cx="5513700" cy="4875900"/>
          </a:xfrm>
          <a:prstGeom prst="roundRect">
            <a:avLst>
              <a:gd name="adj" fmla="val 16667"/>
            </a:avLst>
          </a:prstGeom>
          <a:noFill/>
          <a:ln w="38100"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31" name="Google Shape;231;p5"/>
          <p:cNvSpPr txBox="1">
            <a:spLocks noGrp="1"/>
          </p:cNvSpPr>
          <p:nvPr>
            <p:ph type="title"/>
          </p:nvPr>
        </p:nvSpPr>
        <p:spPr>
          <a:xfrm>
            <a:off x="838200" y="141683"/>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How does a program learn?</a:t>
            </a:r>
            <a:endParaRPr/>
          </a:p>
        </p:txBody>
      </p:sp>
      <p:pic>
        <p:nvPicPr>
          <p:cNvPr id="232" name="Google Shape;232;p5"/>
          <p:cNvPicPr preferRelativeResize="0"/>
          <p:nvPr/>
        </p:nvPicPr>
        <p:blipFill rotWithShape="1">
          <a:blip r:embed="rId3">
            <a:alphaModFix/>
          </a:blip>
          <a:srcRect/>
          <a:stretch/>
        </p:blipFill>
        <p:spPr>
          <a:xfrm>
            <a:off x="1524006" y="2154200"/>
            <a:ext cx="4087020" cy="4087020"/>
          </a:xfrm>
          <a:prstGeom prst="rect">
            <a:avLst/>
          </a:prstGeom>
          <a:noFill/>
          <a:ln>
            <a:noFill/>
          </a:ln>
        </p:spPr>
      </p:pic>
      <p:sp>
        <p:nvSpPr>
          <p:cNvPr id="233" name="Google Shape;233;p5"/>
          <p:cNvSpPr txBox="1"/>
          <p:nvPr/>
        </p:nvSpPr>
        <p:spPr>
          <a:xfrm>
            <a:off x="1185650" y="1788150"/>
            <a:ext cx="2839200" cy="89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solidFill>
                  <a:schemeClr val="accent2"/>
                </a:solidFill>
                <a:latin typeface="Calibri"/>
                <a:ea typeface="Calibri"/>
                <a:cs typeface="Calibri"/>
                <a:sym typeface="Calibri"/>
              </a:rPr>
              <a:t>Labeled samples</a:t>
            </a:r>
            <a:endParaRPr sz="2800" b="1">
              <a:solidFill>
                <a:schemeClr val="accent2"/>
              </a:solidFill>
              <a:latin typeface="Calibri"/>
              <a:ea typeface="Calibri"/>
              <a:cs typeface="Calibri"/>
              <a:sym typeface="Calibri"/>
            </a:endParaRPr>
          </a:p>
        </p:txBody>
      </p:sp>
      <p:cxnSp>
        <p:nvCxnSpPr>
          <p:cNvPr id="234" name="Google Shape;234;p5"/>
          <p:cNvCxnSpPr/>
          <p:nvPr/>
        </p:nvCxnSpPr>
        <p:spPr>
          <a:xfrm>
            <a:off x="2665225" y="2268000"/>
            <a:ext cx="259800" cy="699900"/>
          </a:xfrm>
          <a:prstGeom prst="straightConnector1">
            <a:avLst/>
          </a:prstGeom>
          <a:noFill/>
          <a:ln w="28575" cap="flat" cmpd="sng">
            <a:solidFill>
              <a:schemeClr val="accent2"/>
            </a:solidFill>
            <a:prstDash val="solid"/>
            <a:round/>
            <a:headEnd type="none" w="med" len="med"/>
            <a:tailEnd type="triangle" w="med" len="med"/>
          </a:ln>
        </p:spPr>
      </p:cxnSp>
      <p:pic>
        <p:nvPicPr>
          <p:cNvPr id="235" name="Google Shape;235;p5"/>
          <p:cNvPicPr preferRelativeResize="0"/>
          <p:nvPr/>
        </p:nvPicPr>
        <p:blipFill>
          <a:blip r:embed="rId4">
            <a:alphaModFix/>
          </a:blip>
          <a:stretch>
            <a:fillRect/>
          </a:stretch>
        </p:blipFill>
        <p:spPr>
          <a:xfrm>
            <a:off x="7592375" y="2764049"/>
            <a:ext cx="3685225" cy="3685225"/>
          </a:xfrm>
          <a:prstGeom prst="rect">
            <a:avLst/>
          </a:prstGeom>
          <a:noFill/>
          <a:ln>
            <a:noFill/>
          </a:ln>
        </p:spPr>
      </p:pic>
      <p:sp>
        <p:nvSpPr>
          <p:cNvPr id="236" name="Google Shape;236;p5"/>
          <p:cNvSpPr/>
          <p:nvPr/>
        </p:nvSpPr>
        <p:spPr>
          <a:xfrm>
            <a:off x="6594725" y="1788150"/>
            <a:ext cx="3447000" cy="1325700"/>
          </a:xfrm>
          <a:prstGeom prst="wedgeEllipseCallout">
            <a:avLst>
              <a:gd name="adj1" fmla="val 14482"/>
              <a:gd name="adj2" fmla="val 74632"/>
            </a:avLst>
          </a:pr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a:solidFill>
                  <a:schemeClr val="accent2"/>
                </a:solidFill>
                <a:latin typeface="Calibri"/>
                <a:ea typeface="Calibri"/>
                <a:cs typeface="Calibri"/>
                <a:sym typeface="Calibri"/>
              </a:rPr>
              <a:t>This is an orange!</a:t>
            </a:r>
            <a:endParaRPr sz="2800" b="1">
              <a:solidFill>
                <a:schemeClr val="accent2"/>
              </a:solidFill>
              <a:latin typeface="Calibri"/>
              <a:ea typeface="Calibri"/>
              <a:cs typeface="Calibri"/>
              <a:sym typeface="Calibri"/>
            </a:endParaRPr>
          </a:p>
        </p:txBody>
      </p:sp>
      <p:sp>
        <p:nvSpPr>
          <p:cNvPr id="237" name="Google Shape;237;p5"/>
          <p:cNvSpPr/>
          <p:nvPr/>
        </p:nvSpPr>
        <p:spPr>
          <a:xfrm>
            <a:off x="485550" y="1640450"/>
            <a:ext cx="5513700" cy="4875900"/>
          </a:xfrm>
          <a:prstGeom prst="roundRect">
            <a:avLst>
              <a:gd name="adj" fmla="val 16667"/>
            </a:avLst>
          </a:prstGeom>
          <a:noFill/>
          <a:ln w="38100"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38" name="Google Shape;238;p5"/>
          <p:cNvSpPr txBox="1"/>
          <p:nvPr/>
        </p:nvSpPr>
        <p:spPr>
          <a:xfrm>
            <a:off x="2400175" y="1047300"/>
            <a:ext cx="1800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b="1">
                <a:solidFill>
                  <a:schemeClr val="accent1"/>
                </a:solidFill>
                <a:latin typeface="Calibri"/>
                <a:ea typeface="Calibri"/>
                <a:cs typeface="Calibri"/>
                <a:sym typeface="Calibri"/>
              </a:rPr>
              <a:t>TRAINING</a:t>
            </a:r>
            <a:endParaRPr sz="2800" b="1">
              <a:solidFill>
                <a:schemeClr val="accent1"/>
              </a:solidFill>
              <a:latin typeface="Calibri"/>
              <a:ea typeface="Calibri"/>
              <a:cs typeface="Calibri"/>
              <a:sym typeface="Calibri"/>
            </a:endParaRPr>
          </a:p>
        </p:txBody>
      </p:sp>
      <p:sp>
        <p:nvSpPr>
          <p:cNvPr id="239" name="Google Shape;239;p5"/>
          <p:cNvSpPr txBox="1"/>
          <p:nvPr/>
        </p:nvSpPr>
        <p:spPr>
          <a:xfrm>
            <a:off x="7925799" y="1047300"/>
            <a:ext cx="2429483"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b="1" dirty="0">
                <a:solidFill>
                  <a:schemeClr val="accent1"/>
                </a:solidFill>
                <a:latin typeface="Calibri"/>
                <a:ea typeface="Calibri"/>
                <a:cs typeface="Calibri"/>
                <a:sym typeface="Calibri"/>
              </a:rPr>
              <a:t>DEPLOYMENT</a:t>
            </a:r>
            <a:endParaRPr sz="2800" b="1" dirty="0">
              <a:solidFill>
                <a:schemeClr val="accen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Calibri"/>
              <a:buNone/>
            </a:pPr>
            <a:r>
              <a:rPr lang="en-US"/>
              <a:t>AI - Introduction</a:t>
            </a:r>
            <a:endParaRPr/>
          </a:p>
        </p:txBody>
      </p:sp>
      <p:sp>
        <p:nvSpPr>
          <p:cNvPr id="100" name="Google Shape;100;p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888"/>
              </a:buClr>
              <a:buSzPts val="2400"/>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6"/>
          <p:cNvSpPr txBox="1">
            <a:spLocks noGrp="1"/>
          </p:cNvSpPr>
          <p:nvPr>
            <p:ph type="title"/>
          </p:nvPr>
        </p:nvSpPr>
        <p:spPr>
          <a:xfrm>
            <a:off x="838200" y="1825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Measuring performance</a:t>
            </a:r>
            <a:endParaRPr/>
          </a:p>
        </p:txBody>
      </p:sp>
      <p:sp>
        <p:nvSpPr>
          <p:cNvPr id="245" name="Google Shape;245;p6"/>
          <p:cNvSpPr txBox="1">
            <a:spLocks noGrp="1"/>
          </p:cNvSpPr>
          <p:nvPr>
            <p:ph type="body" idx="1"/>
          </p:nvPr>
        </p:nvSpPr>
        <p:spPr>
          <a:xfrm>
            <a:off x="838200" y="1343818"/>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A computer needs a quantitative metric to measure how well they are performing their task. The most common performance metric is called </a:t>
            </a:r>
            <a:r>
              <a:rPr lang="en-US" b="1">
                <a:solidFill>
                  <a:srgbClr val="BF9000"/>
                </a:solidFill>
              </a:rPr>
              <a:t>accuracy</a:t>
            </a:r>
            <a:r>
              <a:rPr lang="en-US"/>
              <a:t>.</a:t>
            </a:r>
            <a:endParaRPr/>
          </a:p>
          <a:p>
            <a:pPr marL="0" lvl="0" indent="0" algn="l" rtl="0">
              <a:lnSpc>
                <a:spcPct val="90000"/>
              </a:lnSpc>
              <a:spcBef>
                <a:spcPts val="1000"/>
              </a:spcBef>
              <a:spcAft>
                <a:spcPts val="0"/>
              </a:spcAft>
              <a:buClr>
                <a:schemeClr val="dk1"/>
              </a:buClr>
              <a:buSzPts val="1200"/>
              <a:buNone/>
            </a:pPr>
            <a:endParaRPr sz="1200"/>
          </a:p>
          <a:p>
            <a:pPr marL="0" lvl="0" indent="0" algn="l" rtl="0">
              <a:lnSpc>
                <a:spcPct val="90000"/>
              </a:lnSpc>
              <a:spcBef>
                <a:spcPts val="1000"/>
              </a:spcBef>
              <a:spcAft>
                <a:spcPts val="0"/>
              </a:spcAft>
              <a:buClr>
                <a:schemeClr val="dk1"/>
              </a:buClr>
              <a:buSzPts val="2800"/>
              <a:buNone/>
            </a:pPr>
            <a:r>
              <a:rPr lang="en-US"/>
              <a:t>Accuracy simply counts how many samples were classified correctly.</a:t>
            </a:r>
            <a:endParaRPr/>
          </a:p>
        </p:txBody>
      </p:sp>
      <p:pic>
        <p:nvPicPr>
          <p:cNvPr id="246" name="Google Shape;246;p6"/>
          <p:cNvPicPr preferRelativeResize="0"/>
          <p:nvPr/>
        </p:nvPicPr>
        <p:blipFill rotWithShape="1">
          <a:blip r:embed="rId3">
            <a:alphaModFix/>
          </a:blip>
          <a:srcRect l="49514" t="2974" b="48276"/>
          <a:stretch/>
        </p:blipFill>
        <p:spPr>
          <a:xfrm>
            <a:off x="2157412" y="3661965"/>
            <a:ext cx="957241" cy="924324"/>
          </a:xfrm>
          <a:prstGeom prst="rect">
            <a:avLst/>
          </a:prstGeom>
          <a:noFill/>
          <a:ln>
            <a:noFill/>
          </a:ln>
        </p:spPr>
      </p:pic>
      <p:pic>
        <p:nvPicPr>
          <p:cNvPr id="247" name="Google Shape;247;p6"/>
          <p:cNvPicPr preferRelativeResize="0"/>
          <p:nvPr/>
        </p:nvPicPr>
        <p:blipFill rotWithShape="1">
          <a:blip r:embed="rId3">
            <a:alphaModFix/>
          </a:blip>
          <a:srcRect r="51203"/>
          <a:stretch/>
        </p:blipFill>
        <p:spPr>
          <a:xfrm>
            <a:off x="838200" y="4294189"/>
            <a:ext cx="1190625" cy="2439986"/>
          </a:xfrm>
          <a:prstGeom prst="rect">
            <a:avLst/>
          </a:prstGeom>
          <a:noFill/>
          <a:ln>
            <a:noFill/>
          </a:ln>
        </p:spPr>
      </p:pic>
      <p:pic>
        <p:nvPicPr>
          <p:cNvPr id="248" name="Google Shape;248;p6"/>
          <p:cNvPicPr preferRelativeResize="0"/>
          <p:nvPr/>
        </p:nvPicPr>
        <p:blipFill rotWithShape="1">
          <a:blip r:embed="rId3">
            <a:alphaModFix/>
          </a:blip>
          <a:srcRect l="51250" t="50104"/>
          <a:stretch/>
        </p:blipFill>
        <p:spPr>
          <a:xfrm>
            <a:off x="3348037" y="3661965"/>
            <a:ext cx="957241" cy="979740"/>
          </a:xfrm>
          <a:prstGeom prst="rect">
            <a:avLst/>
          </a:prstGeom>
          <a:noFill/>
          <a:ln>
            <a:noFill/>
          </a:ln>
        </p:spPr>
      </p:pic>
      <p:cxnSp>
        <p:nvCxnSpPr>
          <p:cNvPr id="249" name="Google Shape;249;p6"/>
          <p:cNvCxnSpPr>
            <a:stCxn id="247" idx="1"/>
          </p:cNvCxnSpPr>
          <p:nvPr/>
        </p:nvCxnSpPr>
        <p:spPr>
          <a:xfrm>
            <a:off x="838200" y="5514182"/>
            <a:ext cx="3933900" cy="900"/>
          </a:xfrm>
          <a:prstGeom prst="straightConnector1">
            <a:avLst/>
          </a:prstGeom>
          <a:noFill/>
          <a:ln w="28575" cap="flat" cmpd="sng">
            <a:solidFill>
              <a:schemeClr val="dk1"/>
            </a:solidFill>
            <a:prstDash val="solid"/>
            <a:miter lim="800000"/>
            <a:headEnd type="none" w="sm" len="sm"/>
            <a:tailEnd type="none" w="sm" len="sm"/>
          </a:ln>
        </p:spPr>
      </p:cxnSp>
      <p:cxnSp>
        <p:nvCxnSpPr>
          <p:cNvPr id="250" name="Google Shape;250;p6"/>
          <p:cNvCxnSpPr/>
          <p:nvPr/>
        </p:nvCxnSpPr>
        <p:spPr>
          <a:xfrm>
            <a:off x="3114653" y="3683796"/>
            <a:ext cx="0" cy="3050379"/>
          </a:xfrm>
          <a:prstGeom prst="straightConnector1">
            <a:avLst/>
          </a:prstGeom>
          <a:noFill/>
          <a:ln w="28575" cap="flat" cmpd="sng">
            <a:solidFill>
              <a:schemeClr val="dk1"/>
            </a:solidFill>
            <a:prstDash val="solid"/>
            <a:miter lim="800000"/>
            <a:headEnd type="none" w="sm" len="sm"/>
            <a:tailEnd type="none" w="sm" len="sm"/>
          </a:ln>
        </p:spPr>
      </p:cxnSp>
      <p:sp>
        <p:nvSpPr>
          <p:cNvPr id="251" name="Google Shape;251;p6"/>
          <p:cNvSpPr txBox="1"/>
          <p:nvPr/>
        </p:nvSpPr>
        <p:spPr>
          <a:xfrm>
            <a:off x="2157411" y="4743449"/>
            <a:ext cx="1057271"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Short Stack"/>
                <a:ea typeface="Short Stack"/>
                <a:cs typeface="Short Stack"/>
                <a:sym typeface="Short Stack"/>
              </a:rPr>
              <a:t>45</a:t>
            </a:r>
            <a:endParaRPr sz="1400" b="0" i="0" u="none" strike="noStrike" cap="none">
              <a:solidFill>
                <a:srgbClr val="000000"/>
              </a:solidFill>
              <a:latin typeface="Arial"/>
              <a:ea typeface="Arial"/>
              <a:cs typeface="Arial"/>
              <a:sym typeface="Arial"/>
            </a:endParaRPr>
          </a:p>
        </p:txBody>
      </p:sp>
      <p:sp>
        <p:nvSpPr>
          <p:cNvPr id="252" name="Google Shape;252;p6"/>
          <p:cNvSpPr txBox="1"/>
          <p:nvPr/>
        </p:nvSpPr>
        <p:spPr>
          <a:xfrm>
            <a:off x="3443257" y="5792934"/>
            <a:ext cx="1057271"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Short Stack"/>
                <a:ea typeface="Short Stack"/>
                <a:cs typeface="Short Stack"/>
                <a:sym typeface="Short Stack"/>
              </a:rPr>
              <a:t>43</a:t>
            </a:r>
            <a:endParaRPr sz="1400" b="0" i="0" u="none" strike="noStrike" cap="none">
              <a:solidFill>
                <a:srgbClr val="000000"/>
              </a:solidFill>
              <a:latin typeface="Arial"/>
              <a:ea typeface="Arial"/>
              <a:cs typeface="Arial"/>
              <a:sym typeface="Arial"/>
            </a:endParaRPr>
          </a:p>
        </p:txBody>
      </p:sp>
      <p:sp>
        <p:nvSpPr>
          <p:cNvPr id="253" name="Google Shape;253;p6"/>
          <p:cNvSpPr txBox="1"/>
          <p:nvPr/>
        </p:nvSpPr>
        <p:spPr>
          <a:xfrm>
            <a:off x="3457540" y="4739483"/>
            <a:ext cx="84297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Short Stack"/>
                <a:ea typeface="Short Stack"/>
                <a:cs typeface="Short Stack"/>
                <a:sym typeface="Short Stack"/>
              </a:rPr>
              <a:t>5</a:t>
            </a:r>
            <a:endParaRPr sz="1400" b="0" i="0" u="none" strike="noStrike" cap="none">
              <a:solidFill>
                <a:srgbClr val="000000"/>
              </a:solidFill>
              <a:latin typeface="Arial"/>
              <a:ea typeface="Arial"/>
              <a:cs typeface="Arial"/>
              <a:sym typeface="Arial"/>
            </a:endParaRPr>
          </a:p>
        </p:txBody>
      </p:sp>
      <p:sp>
        <p:nvSpPr>
          <p:cNvPr id="254" name="Google Shape;254;p6"/>
          <p:cNvSpPr txBox="1"/>
          <p:nvPr/>
        </p:nvSpPr>
        <p:spPr>
          <a:xfrm>
            <a:off x="2143068" y="5789723"/>
            <a:ext cx="84297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Short Stack"/>
                <a:ea typeface="Short Stack"/>
                <a:cs typeface="Short Stack"/>
                <a:sym typeface="Short Stack"/>
              </a:rPr>
              <a:t>7</a:t>
            </a:r>
            <a:endParaRPr sz="1400" b="0" i="0" u="none" strike="noStrike" cap="none">
              <a:solidFill>
                <a:srgbClr val="000000"/>
              </a:solidFill>
              <a:latin typeface="Arial"/>
              <a:ea typeface="Arial"/>
              <a:cs typeface="Arial"/>
              <a:sym typeface="Arial"/>
            </a:endParaRPr>
          </a:p>
        </p:txBody>
      </p:sp>
      <p:sp>
        <p:nvSpPr>
          <p:cNvPr id="255" name="Google Shape;255;p6"/>
          <p:cNvSpPr txBox="1"/>
          <p:nvPr/>
        </p:nvSpPr>
        <p:spPr>
          <a:xfrm>
            <a:off x="5100638" y="4216150"/>
            <a:ext cx="6700800" cy="1985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The chart to the left (called a </a:t>
            </a:r>
            <a:r>
              <a:rPr lang="en-US" sz="2800" b="1" i="0" u="none" strike="noStrike" cap="none">
                <a:solidFill>
                  <a:srgbClr val="BF9000"/>
                </a:solidFill>
                <a:latin typeface="Calibri"/>
                <a:ea typeface="Calibri"/>
                <a:cs typeface="Calibri"/>
                <a:sym typeface="Calibri"/>
              </a:rPr>
              <a:t>confusion matrix</a:t>
            </a:r>
            <a:r>
              <a:rPr lang="en-US" sz="2800" b="0" i="0" u="none" strike="noStrike" cap="none">
                <a:solidFill>
                  <a:schemeClr val="dk1"/>
                </a:solidFill>
                <a:latin typeface="Calibri"/>
                <a:ea typeface="Calibri"/>
                <a:cs typeface="Calibri"/>
                <a:sym typeface="Calibri"/>
              </a:rPr>
              <a:t>) shows how the machine classified 50 apples and 50 oranges.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en-US" sz="2800">
                <a:solidFill>
                  <a:schemeClr val="dk1"/>
                </a:solidFill>
                <a:latin typeface="Calibri"/>
                <a:ea typeface="Calibri"/>
                <a:cs typeface="Calibri"/>
                <a:sym typeface="Calibri"/>
              </a:rPr>
              <a:t>Accuracy = </a:t>
            </a:r>
            <a:r>
              <a:rPr lang="en-US" sz="2800" b="0" i="0" u="none" strike="noStrike" cap="none">
                <a:solidFill>
                  <a:schemeClr val="dk1"/>
                </a:solidFill>
                <a:latin typeface="Calibri"/>
                <a:ea typeface="Calibri"/>
                <a:cs typeface="Calibri"/>
                <a:sym typeface="Calibri"/>
              </a:rPr>
              <a:t>45 + 43 /100 = 0.88, or 88%</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Your turn!</a:t>
            </a:r>
            <a:endParaRPr/>
          </a:p>
        </p:txBody>
      </p:sp>
      <p:sp>
        <p:nvSpPr>
          <p:cNvPr id="261" name="Google Shape;261;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Try to evaluate the accuracy of this machine, based on this new confusion matrix:</a:t>
            </a:r>
            <a:endParaRPr/>
          </a:p>
        </p:txBody>
      </p:sp>
      <p:grpSp>
        <p:nvGrpSpPr>
          <p:cNvPr id="262" name="Google Shape;262;p7"/>
          <p:cNvGrpSpPr/>
          <p:nvPr/>
        </p:nvGrpSpPr>
        <p:grpSpPr>
          <a:xfrm>
            <a:off x="4129087" y="3104753"/>
            <a:ext cx="3933900" cy="3072210"/>
            <a:chOff x="838200" y="3661965"/>
            <a:chExt cx="3933900" cy="3072210"/>
          </a:xfrm>
        </p:grpSpPr>
        <p:pic>
          <p:nvPicPr>
            <p:cNvPr id="263" name="Google Shape;263;p7"/>
            <p:cNvPicPr preferRelativeResize="0"/>
            <p:nvPr/>
          </p:nvPicPr>
          <p:blipFill rotWithShape="1">
            <a:blip r:embed="rId3">
              <a:alphaModFix/>
            </a:blip>
            <a:srcRect l="49514" t="2974" b="48276"/>
            <a:stretch/>
          </p:blipFill>
          <p:spPr>
            <a:xfrm>
              <a:off x="2157412" y="3661965"/>
              <a:ext cx="957241" cy="924324"/>
            </a:xfrm>
            <a:prstGeom prst="rect">
              <a:avLst/>
            </a:prstGeom>
            <a:noFill/>
            <a:ln>
              <a:noFill/>
            </a:ln>
          </p:spPr>
        </p:pic>
        <p:pic>
          <p:nvPicPr>
            <p:cNvPr id="264" name="Google Shape;264;p7"/>
            <p:cNvPicPr preferRelativeResize="0"/>
            <p:nvPr/>
          </p:nvPicPr>
          <p:blipFill rotWithShape="1">
            <a:blip r:embed="rId3">
              <a:alphaModFix/>
            </a:blip>
            <a:srcRect r="51203"/>
            <a:stretch/>
          </p:blipFill>
          <p:spPr>
            <a:xfrm>
              <a:off x="838200" y="4294189"/>
              <a:ext cx="1190625" cy="2439986"/>
            </a:xfrm>
            <a:prstGeom prst="rect">
              <a:avLst/>
            </a:prstGeom>
            <a:noFill/>
            <a:ln>
              <a:noFill/>
            </a:ln>
          </p:spPr>
        </p:pic>
        <p:pic>
          <p:nvPicPr>
            <p:cNvPr id="265" name="Google Shape;265;p7"/>
            <p:cNvPicPr preferRelativeResize="0"/>
            <p:nvPr/>
          </p:nvPicPr>
          <p:blipFill rotWithShape="1">
            <a:blip r:embed="rId3">
              <a:alphaModFix/>
            </a:blip>
            <a:srcRect l="51250" t="50104"/>
            <a:stretch/>
          </p:blipFill>
          <p:spPr>
            <a:xfrm>
              <a:off x="3348037" y="3661965"/>
              <a:ext cx="957241" cy="979740"/>
            </a:xfrm>
            <a:prstGeom prst="rect">
              <a:avLst/>
            </a:prstGeom>
            <a:noFill/>
            <a:ln>
              <a:noFill/>
            </a:ln>
          </p:spPr>
        </p:pic>
        <p:cxnSp>
          <p:nvCxnSpPr>
            <p:cNvPr id="266" name="Google Shape;266;p7"/>
            <p:cNvCxnSpPr>
              <a:stCxn id="264" idx="1"/>
            </p:cNvCxnSpPr>
            <p:nvPr/>
          </p:nvCxnSpPr>
          <p:spPr>
            <a:xfrm>
              <a:off x="838200" y="5514182"/>
              <a:ext cx="3933900" cy="900"/>
            </a:xfrm>
            <a:prstGeom prst="straightConnector1">
              <a:avLst/>
            </a:prstGeom>
            <a:noFill/>
            <a:ln w="28575" cap="flat" cmpd="sng">
              <a:solidFill>
                <a:schemeClr val="dk1"/>
              </a:solidFill>
              <a:prstDash val="solid"/>
              <a:miter lim="800000"/>
              <a:headEnd type="none" w="sm" len="sm"/>
              <a:tailEnd type="none" w="sm" len="sm"/>
            </a:ln>
          </p:spPr>
        </p:cxnSp>
        <p:cxnSp>
          <p:nvCxnSpPr>
            <p:cNvPr id="267" name="Google Shape;267;p7"/>
            <p:cNvCxnSpPr/>
            <p:nvPr/>
          </p:nvCxnSpPr>
          <p:spPr>
            <a:xfrm>
              <a:off x="3114653" y="3683796"/>
              <a:ext cx="0" cy="3050379"/>
            </a:xfrm>
            <a:prstGeom prst="straightConnector1">
              <a:avLst/>
            </a:prstGeom>
            <a:noFill/>
            <a:ln w="28575" cap="flat" cmpd="sng">
              <a:solidFill>
                <a:schemeClr val="dk1"/>
              </a:solidFill>
              <a:prstDash val="solid"/>
              <a:miter lim="800000"/>
              <a:headEnd type="none" w="sm" len="sm"/>
              <a:tailEnd type="none" w="sm" len="sm"/>
            </a:ln>
          </p:spPr>
        </p:cxnSp>
        <p:sp>
          <p:nvSpPr>
            <p:cNvPr id="268" name="Google Shape;268;p7"/>
            <p:cNvSpPr txBox="1"/>
            <p:nvPr/>
          </p:nvSpPr>
          <p:spPr>
            <a:xfrm>
              <a:off x="2157411" y="4743449"/>
              <a:ext cx="1057271"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Short Stack"/>
                  <a:ea typeface="Short Stack"/>
                  <a:cs typeface="Short Stack"/>
                  <a:sym typeface="Short Stack"/>
                </a:rPr>
                <a:t>50</a:t>
              </a:r>
              <a:endParaRPr sz="1400" b="0" i="0" u="none" strike="noStrike" cap="none">
                <a:solidFill>
                  <a:srgbClr val="000000"/>
                </a:solidFill>
                <a:latin typeface="Arial"/>
                <a:ea typeface="Arial"/>
                <a:cs typeface="Arial"/>
                <a:sym typeface="Arial"/>
              </a:endParaRPr>
            </a:p>
          </p:txBody>
        </p:sp>
        <p:sp>
          <p:nvSpPr>
            <p:cNvPr id="269" name="Google Shape;269;p7"/>
            <p:cNvSpPr txBox="1"/>
            <p:nvPr/>
          </p:nvSpPr>
          <p:spPr>
            <a:xfrm>
              <a:off x="3443257" y="5792934"/>
              <a:ext cx="1057271"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Short Stack"/>
                  <a:ea typeface="Short Stack"/>
                  <a:cs typeface="Short Stack"/>
                  <a:sym typeface="Short Stack"/>
                </a:rPr>
                <a:t>38</a:t>
              </a:r>
              <a:endParaRPr sz="1400" b="0" i="0" u="none" strike="noStrike" cap="none">
                <a:solidFill>
                  <a:srgbClr val="000000"/>
                </a:solidFill>
                <a:latin typeface="Arial"/>
                <a:ea typeface="Arial"/>
                <a:cs typeface="Arial"/>
                <a:sym typeface="Arial"/>
              </a:endParaRPr>
            </a:p>
          </p:txBody>
        </p:sp>
        <p:sp>
          <p:nvSpPr>
            <p:cNvPr id="270" name="Google Shape;270;p7"/>
            <p:cNvSpPr txBox="1"/>
            <p:nvPr/>
          </p:nvSpPr>
          <p:spPr>
            <a:xfrm>
              <a:off x="3457540" y="4739483"/>
              <a:ext cx="84297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Short Stack"/>
                  <a:ea typeface="Short Stack"/>
                  <a:cs typeface="Short Stack"/>
                  <a:sym typeface="Short Stack"/>
                </a:rPr>
                <a:t>0</a:t>
              </a:r>
              <a:endParaRPr sz="1400" b="0" i="0" u="none" strike="noStrike" cap="none">
                <a:solidFill>
                  <a:srgbClr val="000000"/>
                </a:solidFill>
                <a:latin typeface="Arial"/>
                <a:ea typeface="Arial"/>
                <a:cs typeface="Arial"/>
                <a:sym typeface="Arial"/>
              </a:endParaRPr>
            </a:p>
          </p:txBody>
        </p:sp>
        <p:sp>
          <p:nvSpPr>
            <p:cNvPr id="271" name="Google Shape;271;p7"/>
            <p:cNvSpPr txBox="1"/>
            <p:nvPr/>
          </p:nvSpPr>
          <p:spPr>
            <a:xfrm>
              <a:off x="2143068" y="5789723"/>
              <a:ext cx="84297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Short Stack"/>
                  <a:ea typeface="Short Stack"/>
                  <a:cs typeface="Short Stack"/>
                  <a:sym typeface="Short Stack"/>
                </a:rPr>
                <a:t>12</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When accuracy is not enough </a:t>
            </a:r>
            <a:endParaRPr/>
          </a:p>
        </p:txBody>
      </p:sp>
      <p:sp>
        <p:nvSpPr>
          <p:cNvPr id="277" name="Google Shape;277;p8"/>
          <p:cNvSpPr txBox="1">
            <a:spLocks noGrp="1"/>
          </p:cNvSpPr>
          <p:nvPr>
            <p:ph type="body" idx="1"/>
          </p:nvPr>
        </p:nvSpPr>
        <p:spPr>
          <a:xfrm>
            <a:off x="838200" y="1825625"/>
            <a:ext cx="10515600" cy="478948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In both examples the resulting accuracy was 88%. </a:t>
            </a:r>
            <a:endParaRPr/>
          </a:p>
          <a:p>
            <a:pPr marL="0" lvl="0" indent="0" algn="l" rtl="0">
              <a:lnSpc>
                <a:spcPct val="90000"/>
              </a:lnSpc>
              <a:spcBef>
                <a:spcPts val="0"/>
              </a:spcBef>
              <a:spcAft>
                <a:spcPts val="0"/>
              </a:spcAft>
              <a:buClr>
                <a:schemeClr val="dk1"/>
              </a:buClr>
              <a:buSzPts val="2800"/>
              <a:buNone/>
            </a:pPr>
            <a:endParaRPr/>
          </a:p>
          <a:p>
            <a:pPr marL="0" lvl="0" indent="0" algn="l" rtl="0">
              <a:lnSpc>
                <a:spcPct val="90000"/>
              </a:lnSpc>
              <a:spcBef>
                <a:spcPts val="0"/>
              </a:spcBef>
              <a:spcAft>
                <a:spcPts val="0"/>
              </a:spcAft>
              <a:buClr>
                <a:schemeClr val="dk1"/>
              </a:buClr>
              <a:buSzPts val="2800"/>
              <a:buNone/>
            </a:pPr>
            <a:r>
              <a:rPr lang="en-US"/>
              <a:t>The first case was more balanced, while in the second example more fruits were misclassified as apples.</a:t>
            </a:r>
            <a:endParaRPr/>
          </a:p>
          <a:p>
            <a:pPr marL="0" lvl="0" indent="0" algn="l" rtl="0">
              <a:lnSpc>
                <a:spcPct val="90000"/>
              </a:lnSpc>
              <a:spcBef>
                <a:spcPts val="1000"/>
              </a:spcBef>
              <a:spcAft>
                <a:spcPts val="0"/>
              </a:spcAft>
              <a:buClr>
                <a:schemeClr val="dk1"/>
              </a:buClr>
              <a:buSzPts val="1900"/>
              <a:buNone/>
            </a:pPr>
            <a:endParaRPr sz="1900"/>
          </a:p>
          <a:p>
            <a:pPr marL="0" lvl="0" indent="0" algn="l" rtl="0">
              <a:lnSpc>
                <a:spcPct val="90000"/>
              </a:lnSpc>
              <a:spcBef>
                <a:spcPts val="1000"/>
              </a:spcBef>
              <a:spcAft>
                <a:spcPts val="0"/>
              </a:spcAft>
              <a:buClr>
                <a:schemeClr val="dk1"/>
              </a:buClr>
              <a:buSzPts val="2800"/>
              <a:buNone/>
            </a:pPr>
            <a:r>
              <a:rPr lang="en-US"/>
              <a:t>If the error’s cost is symmetric (it is just as bad to classify an apple as an orange than vice-versa), then both machines are equivalent. But in some cases this is not true.</a:t>
            </a:r>
            <a:endParaRPr/>
          </a:p>
          <a:p>
            <a:pPr marL="0" lvl="0" indent="0" algn="l" rtl="0">
              <a:lnSpc>
                <a:spcPct val="90000"/>
              </a:lnSpc>
              <a:spcBef>
                <a:spcPts val="1000"/>
              </a:spcBef>
              <a:spcAft>
                <a:spcPts val="0"/>
              </a:spcAft>
              <a:buClr>
                <a:schemeClr val="dk1"/>
              </a:buClr>
              <a:buSzPts val="1600"/>
              <a:buNone/>
            </a:pPr>
            <a:endParaRPr sz="1600"/>
          </a:p>
          <a:p>
            <a:pPr marL="0" lvl="0" indent="0" algn="l" rtl="0">
              <a:lnSpc>
                <a:spcPct val="90000"/>
              </a:lnSpc>
              <a:spcBef>
                <a:spcPts val="1000"/>
              </a:spcBef>
              <a:spcAft>
                <a:spcPts val="0"/>
              </a:spcAft>
              <a:buClr>
                <a:schemeClr val="dk1"/>
              </a:buClr>
              <a:buSzPts val="2800"/>
              <a:buNone/>
            </a:pPr>
            <a:r>
              <a:rPr lang="en-US"/>
              <a:t>Can you think of real applications in which making an error in a direction is worse than making it in the other?</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Examples of not symmetric error cost</a:t>
            </a:r>
            <a:endParaRPr/>
          </a:p>
        </p:txBody>
      </p:sp>
      <p:sp>
        <p:nvSpPr>
          <p:cNvPr id="283" name="Google Shape;283;p9"/>
          <p:cNvSpPr txBox="1">
            <a:spLocks noGrp="1"/>
          </p:cNvSpPr>
          <p:nvPr>
            <p:ph type="body" idx="1"/>
          </p:nvPr>
        </p:nvSpPr>
        <p:spPr>
          <a:xfrm>
            <a:off x="838200" y="1825625"/>
            <a:ext cx="5181600" cy="48306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sz="2400" b="1"/>
              <a:t>When it’s better to be more careful</a:t>
            </a:r>
            <a:endParaRPr/>
          </a:p>
          <a:p>
            <a:pPr marL="0" lvl="0" indent="0" algn="ctr" rtl="0">
              <a:lnSpc>
                <a:spcPct val="90000"/>
              </a:lnSpc>
              <a:spcBef>
                <a:spcPts val="1000"/>
              </a:spcBef>
              <a:spcAft>
                <a:spcPts val="0"/>
              </a:spcAft>
              <a:buClr>
                <a:schemeClr val="dk1"/>
              </a:buClr>
              <a:buSzPts val="1400"/>
              <a:buNone/>
            </a:pPr>
            <a:endParaRPr sz="1400" b="1"/>
          </a:p>
          <a:p>
            <a:pPr marL="0" lvl="0" indent="0" algn="ctr" rtl="0">
              <a:lnSpc>
                <a:spcPct val="90000"/>
              </a:lnSpc>
              <a:spcBef>
                <a:spcPts val="1000"/>
              </a:spcBef>
              <a:spcAft>
                <a:spcPts val="0"/>
              </a:spcAft>
              <a:buClr>
                <a:schemeClr val="dk1"/>
              </a:buClr>
              <a:buSzPts val="1400"/>
              <a:buNone/>
            </a:pPr>
            <a:endParaRPr sz="1400" b="1"/>
          </a:p>
          <a:p>
            <a:pPr marL="0" lvl="0" indent="0" algn="ctr" rtl="0">
              <a:lnSpc>
                <a:spcPct val="90000"/>
              </a:lnSpc>
              <a:spcBef>
                <a:spcPts val="1000"/>
              </a:spcBef>
              <a:spcAft>
                <a:spcPts val="0"/>
              </a:spcAft>
              <a:buClr>
                <a:schemeClr val="dk1"/>
              </a:buClr>
              <a:buSzPts val="1400"/>
              <a:buNone/>
            </a:pPr>
            <a:endParaRPr sz="1400" b="1"/>
          </a:p>
          <a:p>
            <a:pPr marL="0" lvl="0" indent="0" algn="ctr" rtl="0">
              <a:lnSpc>
                <a:spcPct val="90000"/>
              </a:lnSpc>
              <a:spcBef>
                <a:spcPts val="1000"/>
              </a:spcBef>
              <a:spcAft>
                <a:spcPts val="0"/>
              </a:spcAft>
              <a:buClr>
                <a:schemeClr val="dk1"/>
              </a:buClr>
              <a:buSzPts val="1400"/>
              <a:buNone/>
            </a:pPr>
            <a:endParaRPr sz="1400" b="1"/>
          </a:p>
          <a:p>
            <a:pPr marL="0" lvl="0" indent="0" algn="ctr" rtl="0">
              <a:lnSpc>
                <a:spcPct val="90000"/>
              </a:lnSpc>
              <a:spcBef>
                <a:spcPts val="1000"/>
              </a:spcBef>
              <a:spcAft>
                <a:spcPts val="0"/>
              </a:spcAft>
              <a:buClr>
                <a:schemeClr val="dk1"/>
              </a:buClr>
              <a:buSzPts val="1400"/>
              <a:buNone/>
            </a:pPr>
            <a:endParaRPr sz="1400" b="1"/>
          </a:p>
          <a:p>
            <a:pPr marL="0" lvl="0" indent="0" algn="ctr" rtl="0">
              <a:lnSpc>
                <a:spcPct val="90000"/>
              </a:lnSpc>
              <a:spcBef>
                <a:spcPts val="1000"/>
              </a:spcBef>
              <a:spcAft>
                <a:spcPts val="0"/>
              </a:spcAft>
              <a:buClr>
                <a:schemeClr val="dk1"/>
              </a:buClr>
              <a:buSzPts val="1400"/>
              <a:buNone/>
            </a:pPr>
            <a:endParaRPr sz="1400" b="1"/>
          </a:p>
          <a:p>
            <a:pPr marL="0" lvl="0" indent="0" algn="ctr" rtl="0">
              <a:lnSpc>
                <a:spcPct val="90000"/>
              </a:lnSpc>
              <a:spcBef>
                <a:spcPts val="1000"/>
              </a:spcBef>
              <a:spcAft>
                <a:spcPts val="0"/>
              </a:spcAft>
              <a:buClr>
                <a:schemeClr val="dk1"/>
              </a:buClr>
              <a:buSzPts val="1400"/>
              <a:buNone/>
            </a:pPr>
            <a:endParaRPr sz="1400" b="1"/>
          </a:p>
          <a:p>
            <a:pPr marL="0" lvl="0" indent="0" algn="ctr" rtl="0">
              <a:lnSpc>
                <a:spcPct val="90000"/>
              </a:lnSpc>
              <a:spcBef>
                <a:spcPts val="1000"/>
              </a:spcBef>
              <a:spcAft>
                <a:spcPts val="0"/>
              </a:spcAft>
              <a:buClr>
                <a:schemeClr val="dk1"/>
              </a:buClr>
              <a:buSzPts val="1400"/>
              <a:buNone/>
            </a:pPr>
            <a:endParaRPr sz="1400" b="1"/>
          </a:p>
          <a:p>
            <a:pPr marL="0" lvl="0" indent="0" algn="ctr" rtl="0">
              <a:lnSpc>
                <a:spcPct val="90000"/>
              </a:lnSpc>
              <a:spcBef>
                <a:spcPts val="1000"/>
              </a:spcBef>
              <a:spcAft>
                <a:spcPts val="0"/>
              </a:spcAft>
              <a:buClr>
                <a:schemeClr val="dk1"/>
              </a:buClr>
              <a:buSzPts val="1400"/>
              <a:buNone/>
            </a:pPr>
            <a:endParaRPr sz="1400" b="1"/>
          </a:p>
          <a:p>
            <a:pPr marL="0" lvl="0" indent="0" algn="ctr" rtl="0">
              <a:lnSpc>
                <a:spcPct val="90000"/>
              </a:lnSpc>
              <a:spcBef>
                <a:spcPts val="1000"/>
              </a:spcBef>
              <a:spcAft>
                <a:spcPts val="0"/>
              </a:spcAft>
              <a:buClr>
                <a:schemeClr val="dk1"/>
              </a:buClr>
              <a:buSzPts val="2400"/>
              <a:buNone/>
            </a:pPr>
            <a:r>
              <a:rPr lang="en-US" sz="2400"/>
              <a:t>In most medical applications it is better to classify a few more patients as having the disease, then follow up. </a:t>
            </a:r>
            <a:endParaRPr/>
          </a:p>
        </p:txBody>
      </p:sp>
      <p:sp>
        <p:nvSpPr>
          <p:cNvPr id="284" name="Google Shape;284;p9"/>
          <p:cNvSpPr txBox="1">
            <a:spLocks noGrp="1"/>
          </p:cNvSpPr>
          <p:nvPr>
            <p:ph type="body" idx="2"/>
          </p:nvPr>
        </p:nvSpPr>
        <p:spPr>
          <a:xfrm>
            <a:off x="6172200" y="1825625"/>
            <a:ext cx="5181600" cy="48306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sz="2400" b="1"/>
              <a:t>When it’s better to let it slide</a:t>
            </a:r>
            <a:endParaRPr/>
          </a:p>
          <a:p>
            <a:pPr marL="0" lvl="0" indent="0" algn="ctr" rtl="0">
              <a:lnSpc>
                <a:spcPct val="90000"/>
              </a:lnSpc>
              <a:spcBef>
                <a:spcPts val="1000"/>
              </a:spcBef>
              <a:spcAft>
                <a:spcPts val="0"/>
              </a:spcAft>
              <a:buClr>
                <a:schemeClr val="dk1"/>
              </a:buClr>
              <a:buSzPts val="1400"/>
              <a:buNone/>
            </a:pPr>
            <a:endParaRPr sz="1400" b="1"/>
          </a:p>
          <a:p>
            <a:pPr marL="0" lvl="0" indent="0" algn="ctr" rtl="0">
              <a:lnSpc>
                <a:spcPct val="90000"/>
              </a:lnSpc>
              <a:spcBef>
                <a:spcPts val="1000"/>
              </a:spcBef>
              <a:spcAft>
                <a:spcPts val="0"/>
              </a:spcAft>
              <a:buClr>
                <a:schemeClr val="dk1"/>
              </a:buClr>
              <a:buSzPts val="1400"/>
              <a:buNone/>
            </a:pPr>
            <a:endParaRPr sz="1400" b="1"/>
          </a:p>
          <a:p>
            <a:pPr marL="0" lvl="0" indent="0" algn="ctr" rtl="0">
              <a:lnSpc>
                <a:spcPct val="90000"/>
              </a:lnSpc>
              <a:spcBef>
                <a:spcPts val="1000"/>
              </a:spcBef>
              <a:spcAft>
                <a:spcPts val="0"/>
              </a:spcAft>
              <a:buClr>
                <a:schemeClr val="dk1"/>
              </a:buClr>
              <a:buSzPts val="1400"/>
              <a:buNone/>
            </a:pPr>
            <a:endParaRPr sz="1400" b="1"/>
          </a:p>
          <a:p>
            <a:pPr marL="0" lvl="0" indent="0" algn="ctr" rtl="0">
              <a:lnSpc>
                <a:spcPct val="90000"/>
              </a:lnSpc>
              <a:spcBef>
                <a:spcPts val="1000"/>
              </a:spcBef>
              <a:spcAft>
                <a:spcPts val="0"/>
              </a:spcAft>
              <a:buClr>
                <a:schemeClr val="dk1"/>
              </a:buClr>
              <a:buSzPts val="1400"/>
              <a:buNone/>
            </a:pPr>
            <a:endParaRPr sz="1400" b="1"/>
          </a:p>
          <a:p>
            <a:pPr marL="0" lvl="0" indent="0" algn="ctr" rtl="0">
              <a:lnSpc>
                <a:spcPct val="90000"/>
              </a:lnSpc>
              <a:spcBef>
                <a:spcPts val="1000"/>
              </a:spcBef>
              <a:spcAft>
                <a:spcPts val="0"/>
              </a:spcAft>
              <a:buClr>
                <a:schemeClr val="dk1"/>
              </a:buClr>
              <a:buSzPts val="1400"/>
              <a:buNone/>
            </a:pPr>
            <a:endParaRPr sz="1400" b="1"/>
          </a:p>
          <a:p>
            <a:pPr marL="0" lvl="0" indent="0" algn="ctr" rtl="0">
              <a:lnSpc>
                <a:spcPct val="90000"/>
              </a:lnSpc>
              <a:spcBef>
                <a:spcPts val="1000"/>
              </a:spcBef>
              <a:spcAft>
                <a:spcPts val="0"/>
              </a:spcAft>
              <a:buClr>
                <a:schemeClr val="dk1"/>
              </a:buClr>
              <a:buSzPts val="1400"/>
              <a:buNone/>
            </a:pPr>
            <a:endParaRPr sz="1400" b="1"/>
          </a:p>
          <a:p>
            <a:pPr marL="0" lvl="0" indent="0" algn="ctr" rtl="0">
              <a:lnSpc>
                <a:spcPct val="90000"/>
              </a:lnSpc>
              <a:spcBef>
                <a:spcPts val="1000"/>
              </a:spcBef>
              <a:spcAft>
                <a:spcPts val="0"/>
              </a:spcAft>
              <a:buClr>
                <a:schemeClr val="dk1"/>
              </a:buClr>
              <a:buSzPts val="1400"/>
              <a:buNone/>
            </a:pPr>
            <a:endParaRPr sz="1400" b="1"/>
          </a:p>
          <a:p>
            <a:pPr marL="0" lvl="0" indent="0" algn="ctr" rtl="0">
              <a:lnSpc>
                <a:spcPct val="90000"/>
              </a:lnSpc>
              <a:spcBef>
                <a:spcPts val="1000"/>
              </a:spcBef>
              <a:spcAft>
                <a:spcPts val="0"/>
              </a:spcAft>
              <a:buClr>
                <a:schemeClr val="dk1"/>
              </a:buClr>
              <a:buSzPts val="1400"/>
              <a:buNone/>
            </a:pPr>
            <a:endParaRPr sz="1400" b="1"/>
          </a:p>
          <a:p>
            <a:pPr marL="0" lvl="0" indent="0" algn="ctr" rtl="0">
              <a:lnSpc>
                <a:spcPct val="90000"/>
              </a:lnSpc>
              <a:spcBef>
                <a:spcPts val="1000"/>
              </a:spcBef>
              <a:spcAft>
                <a:spcPts val="0"/>
              </a:spcAft>
              <a:buClr>
                <a:schemeClr val="dk1"/>
              </a:buClr>
              <a:buSzPts val="1400"/>
              <a:buNone/>
            </a:pPr>
            <a:endParaRPr sz="1400" b="1"/>
          </a:p>
          <a:p>
            <a:pPr marL="0" lvl="0" indent="0" algn="ctr" rtl="0">
              <a:lnSpc>
                <a:spcPct val="90000"/>
              </a:lnSpc>
              <a:spcBef>
                <a:spcPts val="1000"/>
              </a:spcBef>
              <a:spcAft>
                <a:spcPts val="0"/>
              </a:spcAft>
              <a:buClr>
                <a:schemeClr val="dk1"/>
              </a:buClr>
              <a:buSzPts val="2400"/>
              <a:buNone/>
            </a:pPr>
            <a:r>
              <a:rPr lang="en-US" sz="2400"/>
              <a:t>In the case of a spam filter (yes, that’s AI too), it may be better to classify emails as legitimate, rather than losing possibly important, legitimate emails.</a:t>
            </a:r>
            <a:endParaRPr/>
          </a:p>
        </p:txBody>
      </p:sp>
      <p:pic>
        <p:nvPicPr>
          <p:cNvPr id="285" name="Google Shape;285;p9"/>
          <p:cNvPicPr preferRelativeResize="0"/>
          <p:nvPr/>
        </p:nvPicPr>
        <p:blipFill rotWithShape="1">
          <a:blip r:embed="rId3">
            <a:alphaModFix/>
          </a:blip>
          <a:srcRect l="19701" t="20878" r="18828" b="20884"/>
          <a:stretch/>
        </p:blipFill>
        <p:spPr>
          <a:xfrm>
            <a:off x="1982325" y="2302902"/>
            <a:ext cx="3045751" cy="2885450"/>
          </a:xfrm>
          <a:prstGeom prst="rect">
            <a:avLst/>
          </a:prstGeom>
          <a:noFill/>
          <a:ln>
            <a:noFill/>
          </a:ln>
        </p:spPr>
      </p:pic>
      <p:pic>
        <p:nvPicPr>
          <p:cNvPr id="286" name="Google Shape;286;p9"/>
          <p:cNvPicPr preferRelativeResize="0"/>
          <p:nvPr/>
        </p:nvPicPr>
        <p:blipFill rotWithShape="1">
          <a:blip r:embed="rId4">
            <a:alphaModFix/>
          </a:blip>
          <a:srcRect t="4388" b="8015"/>
          <a:stretch/>
        </p:blipFill>
        <p:spPr>
          <a:xfrm>
            <a:off x="7134800" y="2344275"/>
            <a:ext cx="3045751" cy="266788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Confusion matrix – a closer look</a:t>
            </a:r>
            <a:endParaRPr/>
          </a:p>
        </p:txBody>
      </p:sp>
      <p:sp>
        <p:nvSpPr>
          <p:cNvPr id="292" name="Google Shape;292;p10"/>
          <p:cNvSpPr txBox="1">
            <a:spLocks noGrp="1"/>
          </p:cNvSpPr>
          <p:nvPr>
            <p:ph type="body" idx="1"/>
          </p:nvPr>
        </p:nvSpPr>
        <p:spPr>
          <a:xfrm>
            <a:off x="5787827" y="1732483"/>
            <a:ext cx="5919845" cy="435133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2800"/>
              <a:buNone/>
            </a:pPr>
            <a:r>
              <a:rPr lang="en-US"/>
              <a:t>Let’s take a closer look to the confusion matrix – this will help us define other performance metrics.</a:t>
            </a: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r>
              <a:rPr lang="en-US"/>
              <a:t>Typically, in a classification problem, we define a class of interest (</a:t>
            </a:r>
            <a:r>
              <a:rPr lang="en-US" b="1">
                <a:solidFill>
                  <a:schemeClr val="accent2"/>
                </a:solidFill>
              </a:rPr>
              <a:t>positive class</a:t>
            </a:r>
            <a:r>
              <a:rPr lang="en-US"/>
              <a:t>) that we want to separate from the other (</a:t>
            </a:r>
            <a:r>
              <a:rPr lang="en-US" b="1">
                <a:solidFill>
                  <a:schemeClr val="accent2"/>
                </a:solidFill>
              </a:rPr>
              <a:t>negative class</a:t>
            </a:r>
            <a:r>
              <a:rPr lang="en-US"/>
              <a:t>). Based on our choice, we can label the cells of the confusion matrix as shown in the picture</a:t>
            </a:r>
            <a:endParaRPr/>
          </a:p>
        </p:txBody>
      </p:sp>
      <p:grpSp>
        <p:nvGrpSpPr>
          <p:cNvPr id="293" name="Google Shape;293;p10"/>
          <p:cNvGrpSpPr/>
          <p:nvPr/>
        </p:nvGrpSpPr>
        <p:grpSpPr>
          <a:xfrm>
            <a:off x="484328" y="2130230"/>
            <a:ext cx="4722714" cy="3555844"/>
            <a:chOff x="711330" y="1825625"/>
            <a:chExt cx="4722714" cy="3555844"/>
          </a:xfrm>
        </p:grpSpPr>
        <p:grpSp>
          <p:nvGrpSpPr>
            <p:cNvPr id="294" name="Google Shape;294;p10"/>
            <p:cNvGrpSpPr/>
            <p:nvPr/>
          </p:nvGrpSpPr>
          <p:grpSpPr>
            <a:xfrm>
              <a:off x="711330" y="1825625"/>
              <a:ext cx="4722714" cy="3555844"/>
              <a:chOff x="838200" y="3661965"/>
              <a:chExt cx="3933900" cy="3072210"/>
            </a:xfrm>
          </p:grpSpPr>
          <p:pic>
            <p:nvPicPr>
              <p:cNvPr id="295" name="Google Shape;295;p10"/>
              <p:cNvPicPr preferRelativeResize="0"/>
              <p:nvPr/>
            </p:nvPicPr>
            <p:blipFill rotWithShape="1">
              <a:blip r:embed="rId3">
                <a:alphaModFix/>
              </a:blip>
              <a:srcRect l="49514" t="2974" b="48276"/>
              <a:stretch/>
            </p:blipFill>
            <p:spPr>
              <a:xfrm>
                <a:off x="2157412" y="3661965"/>
                <a:ext cx="957241" cy="924324"/>
              </a:xfrm>
              <a:prstGeom prst="rect">
                <a:avLst/>
              </a:prstGeom>
              <a:noFill/>
              <a:ln>
                <a:noFill/>
              </a:ln>
            </p:spPr>
          </p:pic>
          <p:pic>
            <p:nvPicPr>
              <p:cNvPr id="296" name="Google Shape;296;p10"/>
              <p:cNvPicPr preferRelativeResize="0"/>
              <p:nvPr/>
            </p:nvPicPr>
            <p:blipFill rotWithShape="1">
              <a:blip r:embed="rId3">
                <a:alphaModFix/>
              </a:blip>
              <a:srcRect r="51203"/>
              <a:stretch/>
            </p:blipFill>
            <p:spPr>
              <a:xfrm>
                <a:off x="838200" y="4294189"/>
                <a:ext cx="1190625" cy="2439986"/>
              </a:xfrm>
              <a:prstGeom prst="rect">
                <a:avLst/>
              </a:prstGeom>
              <a:noFill/>
              <a:ln>
                <a:noFill/>
              </a:ln>
            </p:spPr>
          </p:pic>
          <p:pic>
            <p:nvPicPr>
              <p:cNvPr id="297" name="Google Shape;297;p10"/>
              <p:cNvPicPr preferRelativeResize="0"/>
              <p:nvPr/>
            </p:nvPicPr>
            <p:blipFill rotWithShape="1">
              <a:blip r:embed="rId3">
                <a:alphaModFix/>
              </a:blip>
              <a:srcRect l="51250" t="50104"/>
              <a:stretch/>
            </p:blipFill>
            <p:spPr>
              <a:xfrm>
                <a:off x="3348037" y="3661965"/>
                <a:ext cx="957241" cy="979740"/>
              </a:xfrm>
              <a:prstGeom prst="rect">
                <a:avLst/>
              </a:prstGeom>
              <a:noFill/>
              <a:ln>
                <a:noFill/>
              </a:ln>
            </p:spPr>
          </p:pic>
          <p:cxnSp>
            <p:nvCxnSpPr>
              <p:cNvPr id="298" name="Google Shape;298;p10"/>
              <p:cNvCxnSpPr>
                <a:stCxn id="296" idx="1"/>
              </p:cNvCxnSpPr>
              <p:nvPr/>
            </p:nvCxnSpPr>
            <p:spPr>
              <a:xfrm>
                <a:off x="838200" y="5514182"/>
                <a:ext cx="3933900" cy="900"/>
              </a:xfrm>
              <a:prstGeom prst="straightConnector1">
                <a:avLst/>
              </a:prstGeom>
              <a:noFill/>
              <a:ln w="28575" cap="flat" cmpd="sng">
                <a:solidFill>
                  <a:schemeClr val="dk1"/>
                </a:solidFill>
                <a:prstDash val="solid"/>
                <a:miter lim="800000"/>
                <a:headEnd type="none" w="sm" len="sm"/>
                <a:tailEnd type="none" w="sm" len="sm"/>
              </a:ln>
            </p:spPr>
          </p:cxnSp>
          <p:cxnSp>
            <p:nvCxnSpPr>
              <p:cNvPr id="299" name="Google Shape;299;p10"/>
              <p:cNvCxnSpPr/>
              <p:nvPr/>
            </p:nvCxnSpPr>
            <p:spPr>
              <a:xfrm>
                <a:off x="3114653" y="3683796"/>
                <a:ext cx="0" cy="3050379"/>
              </a:xfrm>
              <a:prstGeom prst="straightConnector1">
                <a:avLst/>
              </a:prstGeom>
              <a:noFill/>
              <a:ln w="28575" cap="flat" cmpd="sng">
                <a:solidFill>
                  <a:schemeClr val="dk1"/>
                </a:solidFill>
                <a:prstDash val="solid"/>
                <a:miter lim="800000"/>
                <a:headEnd type="none" w="sm" len="sm"/>
                <a:tailEnd type="none" w="sm" len="sm"/>
              </a:ln>
            </p:spPr>
          </p:cxnSp>
          <p:sp>
            <p:nvSpPr>
              <p:cNvPr id="300" name="Google Shape;300;p10"/>
              <p:cNvSpPr txBox="1"/>
              <p:nvPr/>
            </p:nvSpPr>
            <p:spPr>
              <a:xfrm>
                <a:off x="2028825" y="4688011"/>
                <a:ext cx="1057271" cy="71797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Short Stack"/>
                    <a:ea typeface="Short Stack"/>
                    <a:cs typeface="Short Stack"/>
                    <a:sym typeface="Short Stack"/>
                  </a:rPr>
                  <a:t>True Positive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Short Stack"/>
                    <a:ea typeface="Short Stack"/>
                    <a:cs typeface="Short Stack"/>
                    <a:sym typeface="Short Stack"/>
                  </a:rPr>
                  <a:t>(TP)</a:t>
                </a:r>
                <a:endParaRPr sz="1400" b="0" i="0" u="none" strike="noStrike" cap="none">
                  <a:solidFill>
                    <a:srgbClr val="000000"/>
                  </a:solidFill>
                  <a:latin typeface="Arial"/>
                  <a:ea typeface="Arial"/>
                  <a:cs typeface="Arial"/>
                  <a:sym typeface="Arial"/>
                </a:endParaRPr>
              </a:p>
            </p:txBody>
          </p:sp>
        </p:grpSp>
        <p:sp>
          <p:nvSpPr>
            <p:cNvPr id="301" name="Google Shape;301;p10"/>
            <p:cNvSpPr txBox="1"/>
            <p:nvPr/>
          </p:nvSpPr>
          <p:spPr>
            <a:xfrm>
              <a:off x="3624943" y="2996805"/>
              <a:ext cx="1269272"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Short Stack"/>
                  <a:ea typeface="Short Stack"/>
                  <a:cs typeface="Short Stack"/>
                  <a:sym typeface="Short Stack"/>
                </a:rPr>
                <a:t>False Negative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Short Stack"/>
                  <a:ea typeface="Short Stack"/>
                  <a:cs typeface="Short Stack"/>
                  <a:sym typeface="Short Stack"/>
                </a:rPr>
                <a:t>(FN)</a:t>
              </a:r>
              <a:endParaRPr sz="1400" b="0" i="0" u="none" strike="noStrike" cap="none">
                <a:solidFill>
                  <a:srgbClr val="000000"/>
                </a:solidFill>
                <a:latin typeface="Arial"/>
                <a:ea typeface="Arial"/>
                <a:cs typeface="Arial"/>
                <a:sym typeface="Arial"/>
              </a:endParaRPr>
            </a:p>
          </p:txBody>
        </p:sp>
        <p:sp>
          <p:nvSpPr>
            <p:cNvPr id="302" name="Google Shape;302;p10"/>
            <p:cNvSpPr txBox="1"/>
            <p:nvPr/>
          </p:nvSpPr>
          <p:spPr>
            <a:xfrm>
              <a:off x="3635637" y="4288339"/>
              <a:ext cx="1269272"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Short Stack"/>
                  <a:ea typeface="Short Stack"/>
                  <a:cs typeface="Short Stack"/>
                  <a:sym typeface="Short Stack"/>
                </a:rPr>
                <a:t>True Negative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Short Stack"/>
                  <a:ea typeface="Short Stack"/>
                  <a:cs typeface="Short Stack"/>
                  <a:sym typeface="Short Stack"/>
                </a:rPr>
                <a:t>(TN)</a:t>
              </a:r>
              <a:endParaRPr sz="1400" b="0" i="0" u="none" strike="noStrike" cap="none">
                <a:solidFill>
                  <a:srgbClr val="000000"/>
                </a:solidFill>
                <a:latin typeface="Arial"/>
                <a:ea typeface="Arial"/>
                <a:cs typeface="Arial"/>
                <a:sym typeface="Arial"/>
              </a:endParaRPr>
            </a:p>
          </p:txBody>
        </p:sp>
        <p:sp>
          <p:nvSpPr>
            <p:cNvPr id="303" name="Google Shape;303;p10"/>
            <p:cNvSpPr txBox="1"/>
            <p:nvPr/>
          </p:nvSpPr>
          <p:spPr>
            <a:xfrm>
              <a:off x="2140696" y="4288339"/>
              <a:ext cx="1269272"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Short Stack"/>
                  <a:ea typeface="Short Stack"/>
                  <a:cs typeface="Short Stack"/>
                  <a:sym typeface="Short Stack"/>
                </a:rPr>
                <a:t>False Positive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Short Stack"/>
                  <a:ea typeface="Short Stack"/>
                  <a:cs typeface="Short Stack"/>
                  <a:sym typeface="Short Stack"/>
                </a:rPr>
                <a:t>(FP)</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11"/>
          <p:cNvSpPr txBox="1">
            <a:spLocks noGrp="1"/>
          </p:cNvSpPr>
          <p:nvPr>
            <p:ph type="body" idx="1"/>
          </p:nvPr>
        </p:nvSpPr>
        <p:spPr>
          <a:xfrm>
            <a:off x="5253325" y="943925"/>
            <a:ext cx="6786300" cy="5071500"/>
          </a:xfrm>
          <a:prstGeom prst="rect">
            <a:avLst/>
          </a:prstGeom>
          <a:blipFill rotWithShape="1">
            <a:blip r:embed="rId3">
              <a:alphaModFix/>
            </a:blip>
            <a:stretch>
              <a:fillRect l="-1129" t="-2539" r="-1509" b="-759"/>
            </a:stretch>
          </a:blipFill>
          <a:ln>
            <a:noFill/>
          </a:ln>
        </p:spPr>
        <p:txBody>
          <a:bodyPr spcFirstLastPara="1" wrap="square" lIns="91425" tIns="45700" rIns="91425" bIns="45700" anchor="t" anchorCtr="0">
            <a:normAutofit/>
          </a:bodyPr>
          <a:lstStyle/>
          <a:p>
            <a:pPr marL="457200" lvl="0" indent="0" algn="l" rtl="0">
              <a:lnSpc>
                <a:spcPct val="90000"/>
              </a:lnSpc>
              <a:spcBef>
                <a:spcPts val="0"/>
              </a:spcBef>
              <a:spcAft>
                <a:spcPts val="0"/>
              </a:spcAft>
              <a:buNone/>
            </a:pPr>
            <a:r>
              <a:rPr lang="en-US"/>
              <a:t> </a:t>
            </a:r>
            <a:endParaRPr/>
          </a:p>
        </p:txBody>
      </p:sp>
      <p:grpSp>
        <p:nvGrpSpPr>
          <p:cNvPr id="309" name="Google Shape;309;p11"/>
          <p:cNvGrpSpPr/>
          <p:nvPr/>
        </p:nvGrpSpPr>
        <p:grpSpPr>
          <a:xfrm>
            <a:off x="484328" y="2130230"/>
            <a:ext cx="4722714" cy="3555844"/>
            <a:chOff x="711330" y="1825625"/>
            <a:chExt cx="4722714" cy="3555844"/>
          </a:xfrm>
        </p:grpSpPr>
        <p:grpSp>
          <p:nvGrpSpPr>
            <p:cNvPr id="310" name="Google Shape;310;p11"/>
            <p:cNvGrpSpPr/>
            <p:nvPr/>
          </p:nvGrpSpPr>
          <p:grpSpPr>
            <a:xfrm>
              <a:off x="711330" y="1825625"/>
              <a:ext cx="4722714" cy="3555844"/>
              <a:chOff x="838200" y="3661965"/>
              <a:chExt cx="3933900" cy="3072210"/>
            </a:xfrm>
          </p:grpSpPr>
          <p:pic>
            <p:nvPicPr>
              <p:cNvPr id="311" name="Google Shape;311;p11"/>
              <p:cNvPicPr preferRelativeResize="0"/>
              <p:nvPr/>
            </p:nvPicPr>
            <p:blipFill rotWithShape="1">
              <a:blip r:embed="rId4">
                <a:alphaModFix/>
              </a:blip>
              <a:srcRect l="49514" t="2974" b="48276"/>
              <a:stretch/>
            </p:blipFill>
            <p:spPr>
              <a:xfrm>
                <a:off x="2157412" y="3661965"/>
                <a:ext cx="957241" cy="924324"/>
              </a:xfrm>
              <a:prstGeom prst="rect">
                <a:avLst/>
              </a:prstGeom>
              <a:noFill/>
              <a:ln>
                <a:noFill/>
              </a:ln>
            </p:spPr>
          </p:pic>
          <p:pic>
            <p:nvPicPr>
              <p:cNvPr id="312" name="Google Shape;312;p11"/>
              <p:cNvPicPr preferRelativeResize="0"/>
              <p:nvPr/>
            </p:nvPicPr>
            <p:blipFill rotWithShape="1">
              <a:blip r:embed="rId4">
                <a:alphaModFix/>
              </a:blip>
              <a:srcRect r="51203"/>
              <a:stretch/>
            </p:blipFill>
            <p:spPr>
              <a:xfrm>
                <a:off x="838200" y="4294189"/>
                <a:ext cx="1190625" cy="2439986"/>
              </a:xfrm>
              <a:prstGeom prst="rect">
                <a:avLst/>
              </a:prstGeom>
              <a:noFill/>
              <a:ln>
                <a:noFill/>
              </a:ln>
            </p:spPr>
          </p:pic>
          <p:pic>
            <p:nvPicPr>
              <p:cNvPr id="313" name="Google Shape;313;p11"/>
              <p:cNvPicPr preferRelativeResize="0"/>
              <p:nvPr/>
            </p:nvPicPr>
            <p:blipFill rotWithShape="1">
              <a:blip r:embed="rId4">
                <a:alphaModFix/>
              </a:blip>
              <a:srcRect l="51250" t="50104"/>
              <a:stretch/>
            </p:blipFill>
            <p:spPr>
              <a:xfrm>
                <a:off x="3348037" y="3661965"/>
                <a:ext cx="957241" cy="979740"/>
              </a:xfrm>
              <a:prstGeom prst="rect">
                <a:avLst/>
              </a:prstGeom>
              <a:noFill/>
              <a:ln>
                <a:noFill/>
              </a:ln>
            </p:spPr>
          </p:pic>
          <p:cxnSp>
            <p:nvCxnSpPr>
              <p:cNvPr id="314" name="Google Shape;314;p11"/>
              <p:cNvCxnSpPr>
                <a:stCxn id="312" idx="1"/>
              </p:cNvCxnSpPr>
              <p:nvPr/>
            </p:nvCxnSpPr>
            <p:spPr>
              <a:xfrm>
                <a:off x="838200" y="5514182"/>
                <a:ext cx="3933900" cy="900"/>
              </a:xfrm>
              <a:prstGeom prst="straightConnector1">
                <a:avLst/>
              </a:prstGeom>
              <a:noFill/>
              <a:ln w="28575" cap="flat" cmpd="sng">
                <a:solidFill>
                  <a:schemeClr val="dk1"/>
                </a:solidFill>
                <a:prstDash val="solid"/>
                <a:miter lim="800000"/>
                <a:headEnd type="none" w="sm" len="sm"/>
                <a:tailEnd type="none" w="sm" len="sm"/>
              </a:ln>
            </p:spPr>
          </p:cxnSp>
          <p:cxnSp>
            <p:nvCxnSpPr>
              <p:cNvPr id="315" name="Google Shape;315;p11"/>
              <p:cNvCxnSpPr/>
              <p:nvPr/>
            </p:nvCxnSpPr>
            <p:spPr>
              <a:xfrm>
                <a:off x="3114653" y="3683796"/>
                <a:ext cx="0" cy="3050379"/>
              </a:xfrm>
              <a:prstGeom prst="straightConnector1">
                <a:avLst/>
              </a:prstGeom>
              <a:noFill/>
              <a:ln w="28575" cap="flat" cmpd="sng">
                <a:solidFill>
                  <a:schemeClr val="dk1"/>
                </a:solidFill>
                <a:prstDash val="solid"/>
                <a:miter lim="800000"/>
                <a:headEnd type="none" w="sm" len="sm"/>
                <a:tailEnd type="none" w="sm" len="sm"/>
              </a:ln>
            </p:spPr>
          </p:cxnSp>
          <p:sp>
            <p:nvSpPr>
              <p:cNvPr id="316" name="Google Shape;316;p11"/>
              <p:cNvSpPr txBox="1"/>
              <p:nvPr/>
            </p:nvSpPr>
            <p:spPr>
              <a:xfrm>
                <a:off x="2028825" y="4688011"/>
                <a:ext cx="1057271" cy="71797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Short Stack"/>
                    <a:ea typeface="Short Stack"/>
                    <a:cs typeface="Short Stack"/>
                    <a:sym typeface="Short Stack"/>
                  </a:rPr>
                  <a:t>True Positive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Short Stack"/>
                    <a:ea typeface="Short Stack"/>
                    <a:cs typeface="Short Stack"/>
                    <a:sym typeface="Short Stack"/>
                  </a:rPr>
                  <a:t>(TP)</a:t>
                </a:r>
                <a:endParaRPr sz="1400" b="0" i="0" u="none" strike="noStrike" cap="none">
                  <a:solidFill>
                    <a:srgbClr val="000000"/>
                  </a:solidFill>
                  <a:latin typeface="Arial"/>
                  <a:ea typeface="Arial"/>
                  <a:cs typeface="Arial"/>
                  <a:sym typeface="Arial"/>
                </a:endParaRPr>
              </a:p>
            </p:txBody>
          </p:sp>
        </p:grpSp>
        <p:sp>
          <p:nvSpPr>
            <p:cNvPr id="317" name="Google Shape;317;p11"/>
            <p:cNvSpPr txBox="1"/>
            <p:nvPr/>
          </p:nvSpPr>
          <p:spPr>
            <a:xfrm>
              <a:off x="3624943" y="2996805"/>
              <a:ext cx="1269272"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Short Stack"/>
                  <a:ea typeface="Short Stack"/>
                  <a:cs typeface="Short Stack"/>
                  <a:sym typeface="Short Stack"/>
                </a:rPr>
                <a:t>False Negative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Short Stack"/>
                  <a:ea typeface="Short Stack"/>
                  <a:cs typeface="Short Stack"/>
                  <a:sym typeface="Short Stack"/>
                </a:rPr>
                <a:t>(FN)</a:t>
              </a:r>
              <a:endParaRPr sz="1400" b="0" i="0" u="none" strike="noStrike" cap="none">
                <a:solidFill>
                  <a:srgbClr val="000000"/>
                </a:solidFill>
                <a:latin typeface="Arial"/>
                <a:ea typeface="Arial"/>
                <a:cs typeface="Arial"/>
                <a:sym typeface="Arial"/>
              </a:endParaRPr>
            </a:p>
          </p:txBody>
        </p:sp>
        <p:sp>
          <p:nvSpPr>
            <p:cNvPr id="318" name="Google Shape;318;p11"/>
            <p:cNvSpPr txBox="1"/>
            <p:nvPr/>
          </p:nvSpPr>
          <p:spPr>
            <a:xfrm>
              <a:off x="3635637" y="4288339"/>
              <a:ext cx="1269272"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Short Stack"/>
                  <a:ea typeface="Short Stack"/>
                  <a:cs typeface="Short Stack"/>
                  <a:sym typeface="Short Stack"/>
                </a:rPr>
                <a:t>True Negative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Short Stack"/>
                  <a:ea typeface="Short Stack"/>
                  <a:cs typeface="Short Stack"/>
                  <a:sym typeface="Short Stack"/>
                </a:rPr>
                <a:t>(TN)</a:t>
              </a:r>
              <a:endParaRPr sz="1400" b="0" i="0" u="none" strike="noStrike" cap="none">
                <a:solidFill>
                  <a:srgbClr val="000000"/>
                </a:solidFill>
                <a:latin typeface="Arial"/>
                <a:ea typeface="Arial"/>
                <a:cs typeface="Arial"/>
                <a:sym typeface="Arial"/>
              </a:endParaRPr>
            </a:p>
          </p:txBody>
        </p:sp>
        <p:sp>
          <p:nvSpPr>
            <p:cNvPr id="319" name="Google Shape;319;p11"/>
            <p:cNvSpPr txBox="1"/>
            <p:nvPr/>
          </p:nvSpPr>
          <p:spPr>
            <a:xfrm>
              <a:off x="2140696" y="4288339"/>
              <a:ext cx="1269272"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Short Stack"/>
                  <a:ea typeface="Short Stack"/>
                  <a:cs typeface="Short Stack"/>
                  <a:sym typeface="Short Stack"/>
                </a:rPr>
                <a:t>False Positive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Short Stack"/>
                  <a:ea typeface="Short Stack"/>
                  <a:cs typeface="Short Stack"/>
                  <a:sym typeface="Short Stack"/>
                </a:rPr>
                <a:t>(FP)</a:t>
              </a:r>
              <a:endParaRPr sz="1400" b="0" i="0" u="none" strike="noStrike" cap="none">
                <a:solidFill>
                  <a:srgbClr val="000000"/>
                </a:solidFill>
                <a:latin typeface="Arial"/>
                <a:ea typeface="Arial"/>
                <a:cs typeface="Arial"/>
                <a:sym typeface="Arial"/>
              </a:endParaRPr>
            </a:p>
          </p:txBody>
        </p:sp>
      </p:grpSp>
      <p:sp>
        <p:nvSpPr>
          <p:cNvPr id="320" name="Google Shape;320;p11"/>
          <p:cNvSpPr/>
          <p:nvPr/>
        </p:nvSpPr>
        <p:spPr>
          <a:xfrm>
            <a:off x="4797450" y="437025"/>
            <a:ext cx="7244400" cy="1464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21" name="Google Shape;321;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Other performance metrics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Exercise</a:t>
            </a:r>
            <a:endParaRPr/>
          </a:p>
        </p:txBody>
      </p:sp>
      <p:sp>
        <p:nvSpPr>
          <p:cNvPr id="327" name="Google Shape;327;p12"/>
          <p:cNvSpPr txBox="1">
            <a:spLocks noGrp="1"/>
          </p:cNvSpPr>
          <p:nvPr>
            <p:ph type="body" idx="1"/>
          </p:nvPr>
        </p:nvSpPr>
        <p:spPr>
          <a:xfrm>
            <a:off x="838200" y="1465515"/>
            <a:ext cx="10515600" cy="471144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We already know the accuracy of these two algorithms is 0.88. Now, compute their recall and precision.</a:t>
            </a:r>
            <a:endParaRPr/>
          </a:p>
        </p:txBody>
      </p:sp>
      <p:grpSp>
        <p:nvGrpSpPr>
          <p:cNvPr id="328" name="Google Shape;328;p12"/>
          <p:cNvGrpSpPr/>
          <p:nvPr/>
        </p:nvGrpSpPr>
        <p:grpSpPr>
          <a:xfrm>
            <a:off x="6857297" y="2517338"/>
            <a:ext cx="3933900" cy="3072210"/>
            <a:chOff x="838200" y="3661965"/>
            <a:chExt cx="3933900" cy="3072210"/>
          </a:xfrm>
        </p:grpSpPr>
        <p:pic>
          <p:nvPicPr>
            <p:cNvPr id="329" name="Google Shape;329;p12"/>
            <p:cNvPicPr preferRelativeResize="0"/>
            <p:nvPr/>
          </p:nvPicPr>
          <p:blipFill rotWithShape="1">
            <a:blip r:embed="rId3">
              <a:alphaModFix/>
            </a:blip>
            <a:srcRect l="49514" t="2974" b="48276"/>
            <a:stretch/>
          </p:blipFill>
          <p:spPr>
            <a:xfrm>
              <a:off x="2157412" y="3661965"/>
              <a:ext cx="957241" cy="924324"/>
            </a:xfrm>
            <a:prstGeom prst="rect">
              <a:avLst/>
            </a:prstGeom>
            <a:noFill/>
            <a:ln>
              <a:noFill/>
            </a:ln>
          </p:spPr>
        </p:pic>
        <p:pic>
          <p:nvPicPr>
            <p:cNvPr id="330" name="Google Shape;330;p12"/>
            <p:cNvPicPr preferRelativeResize="0"/>
            <p:nvPr/>
          </p:nvPicPr>
          <p:blipFill rotWithShape="1">
            <a:blip r:embed="rId3">
              <a:alphaModFix/>
            </a:blip>
            <a:srcRect r="51203"/>
            <a:stretch/>
          </p:blipFill>
          <p:spPr>
            <a:xfrm>
              <a:off x="838200" y="4294189"/>
              <a:ext cx="1190625" cy="2439986"/>
            </a:xfrm>
            <a:prstGeom prst="rect">
              <a:avLst/>
            </a:prstGeom>
            <a:noFill/>
            <a:ln>
              <a:noFill/>
            </a:ln>
          </p:spPr>
        </p:pic>
        <p:pic>
          <p:nvPicPr>
            <p:cNvPr id="331" name="Google Shape;331;p12"/>
            <p:cNvPicPr preferRelativeResize="0"/>
            <p:nvPr/>
          </p:nvPicPr>
          <p:blipFill rotWithShape="1">
            <a:blip r:embed="rId3">
              <a:alphaModFix/>
            </a:blip>
            <a:srcRect l="51250" t="50104"/>
            <a:stretch/>
          </p:blipFill>
          <p:spPr>
            <a:xfrm>
              <a:off x="3348037" y="3661965"/>
              <a:ext cx="957241" cy="979740"/>
            </a:xfrm>
            <a:prstGeom prst="rect">
              <a:avLst/>
            </a:prstGeom>
            <a:noFill/>
            <a:ln>
              <a:noFill/>
            </a:ln>
          </p:spPr>
        </p:pic>
        <p:cxnSp>
          <p:nvCxnSpPr>
            <p:cNvPr id="332" name="Google Shape;332;p12"/>
            <p:cNvCxnSpPr>
              <a:stCxn id="330" idx="1"/>
            </p:cNvCxnSpPr>
            <p:nvPr/>
          </p:nvCxnSpPr>
          <p:spPr>
            <a:xfrm>
              <a:off x="838200" y="5514182"/>
              <a:ext cx="3933900" cy="900"/>
            </a:xfrm>
            <a:prstGeom prst="straightConnector1">
              <a:avLst/>
            </a:prstGeom>
            <a:noFill/>
            <a:ln w="28575" cap="flat" cmpd="sng">
              <a:solidFill>
                <a:schemeClr val="dk1"/>
              </a:solidFill>
              <a:prstDash val="solid"/>
              <a:miter lim="800000"/>
              <a:headEnd type="none" w="sm" len="sm"/>
              <a:tailEnd type="none" w="sm" len="sm"/>
            </a:ln>
          </p:spPr>
        </p:cxnSp>
        <p:cxnSp>
          <p:nvCxnSpPr>
            <p:cNvPr id="333" name="Google Shape;333;p12"/>
            <p:cNvCxnSpPr/>
            <p:nvPr/>
          </p:nvCxnSpPr>
          <p:spPr>
            <a:xfrm>
              <a:off x="3114653" y="3683796"/>
              <a:ext cx="0" cy="3050379"/>
            </a:xfrm>
            <a:prstGeom prst="straightConnector1">
              <a:avLst/>
            </a:prstGeom>
            <a:noFill/>
            <a:ln w="28575" cap="flat" cmpd="sng">
              <a:solidFill>
                <a:schemeClr val="dk1"/>
              </a:solidFill>
              <a:prstDash val="solid"/>
              <a:miter lim="800000"/>
              <a:headEnd type="none" w="sm" len="sm"/>
              <a:tailEnd type="none" w="sm" len="sm"/>
            </a:ln>
          </p:spPr>
        </p:cxnSp>
        <p:sp>
          <p:nvSpPr>
            <p:cNvPr id="334" name="Google Shape;334;p12"/>
            <p:cNvSpPr txBox="1"/>
            <p:nvPr/>
          </p:nvSpPr>
          <p:spPr>
            <a:xfrm>
              <a:off x="2157411" y="4743449"/>
              <a:ext cx="1057271"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Short Stack"/>
                  <a:ea typeface="Short Stack"/>
                  <a:cs typeface="Short Stack"/>
                  <a:sym typeface="Short Stack"/>
                </a:rPr>
                <a:t>50</a:t>
              </a:r>
              <a:endParaRPr sz="1400" b="0" i="0" u="none" strike="noStrike" cap="none">
                <a:solidFill>
                  <a:srgbClr val="000000"/>
                </a:solidFill>
                <a:latin typeface="Arial"/>
                <a:ea typeface="Arial"/>
                <a:cs typeface="Arial"/>
                <a:sym typeface="Arial"/>
              </a:endParaRPr>
            </a:p>
          </p:txBody>
        </p:sp>
        <p:sp>
          <p:nvSpPr>
            <p:cNvPr id="335" name="Google Shape;335;p12"/>
            <p:cNvSpPr txBox="1"/>
            <p:nvPr/>
          </p:nvSpPr>
          <p:spPr>
            <a:xfrm>
              <a:off x="3443257" y="5792934"/>
              <a:ext cx="1057271"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Short Stack"/>
                  <a:ea typeface="Short Stack"/>
                  <a:cs typeface="Short Stack"/>
                  <a:sym typeface="Short Stack"/>
                </a:rPr>
                <a:t>38</a:t>
              </a:r>
              <a:endParaRPr sz="1400" b="0" i="0" u="none" strike="noStrike" cap="none">
                <a:solidFill>
                  <a:srgbClr val="000000"/>
                </a:solidFill>
                <a:latin typeface="Arial"/>
                <a:ea typeface="Arial"/>
                <a:cs typeface="Arial"/>
                <a:sym typeface="Arial"/>
              </a:endParaRPr>
            </a:p>
          </p:txBody>
        </p:sp>
        <p:sp>
          <p:nvSpPr>
            <p:cNvPr id="336" name="Google Shape;336;p12"/>
            <p:cNvSpPr txBox="1"/>
            <p:nvPr/>
          </p:nvSpPr>
          <p:spPr>
            <a:xfrm>
              <a:off x="3457540" y="4739483"/>
              <a:ext cx="84297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Short Stack"/>
                  <a:ea typeface="Short Stack"/>
                  <a:cs typeface="Short Stack"/>
                  <a:sym typeface="Short Stack"/>
                </a:rPr>
                <a:t>0</a:t>
              </a:r>
              <a:endParaRPr sz="1400" b="0" i="0" u="none" strike="noStrike" cap="none">
                <a:solidFill>
                  <a:srgbClr val="000000"/>
                </a:solidFill>
                <a:latin typeface="Arial"/>
                <a:ea typeface="Arial"/>
                <a:cs typeface="Arial"/>
                <a:sym typeface="Arial"/>
              </a:endParaRPr>
            </a:p>
          </p:txBody>
        </p:sp>
        <p:sp>
          <p:nvSpPr>
            <p:cNvPr id="337" name="Google Shape;337;p12"/>
            <p:cNvSpPr txBox="1"/>
            <p:nvPr/>
          </p:nvSpPr>
          <p:spPr>
            <a:xfrm>
              <a:off x="2143068" y="5789723"/>
              <a:ext cx="84297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Short Stack"/>
                  <a:ea typeface="Short Stack"/>
                  <a:cs typeface="Short Stack"/>
                  <a:sym typeface="Short Stack"/>
                </a:rPr>
                <a:t>12</a:t>
              </a:r>
              <a:endParaRPr sz="1400" b="0" i="0" u="none" strike="noStrike" cap="none">
                <a:solidFill>
                  <a:srgbClr val="000000"/>
                </a:solidFill>
                <a:latin typeface="Arial"/>
                <a:ea typeface="Arial"/>
                <a:cs typeface="Arial"/>
                <a:sym typeface="Arial"/>
              </a:endParaRPr>
            </a:p>
          </p:txBody>
        </p:sp>
      </p:grpSp>
      <p:grpSp>
        <p:nvGrpSpPr>
          <p:cNvPr id="338" name="Google Shape;338;p12"/>
          <p:cNvGrpSpPr/>
          <p:nvPr/>
        </p:nvGrpSpPr>
        <p:grpSpPr>
          <a:xfrm>
            <a:off x="1281091" y="2506423"/>
            <a:ext cx="3933900" cy="3072210"/>
            <a:chOff x="838200" y="3661965"/>
            <a:chExt cx="3933900" cy="3072210"/>
          </a:xfrm>
        </p:grpSpPr>
        <p:pic>
          <p:nvPicPr>
            <p:cNvPr id="339" name="Google Shape;339;p12"/>
            <p:cNvPicPr preferRelativeResize="0"/>
            <p:nvPr/>
          </p:nvPicPr>
          <p:blipFill rotWithShape="1">
            <a:blip r:embed="rId3">
              <a:alphaModFix/>
            </a:blip>
            <a:srcRect l="49514" t="2974" b="48276"/>
            <a:stretch/>
          </p:blipFill>
          <p:spPr>
            <a:xfrm>
              <a:off x="2157412" y="3661965"/>
              <a:ext cx="957241" cy="924324"/>
            </a:xfrm>
            <a:prstGeom prst="rect">
              <a:avLst/>
            </a:prstGeom>
            <a:noFill/>
            <a:ln>
              <a:noFill/>
            </a:ln>
          </p:spPr>
        </p:pic>
        <p:pic>
          <p:nvPicPr>
            <p:cNvPr id="340" name="Google Shape;340;p12"/>
            <p:cNvPicPr preferRelativeResize="0"/>
            <p:nvPr/>
          </p:nvPicPr>
          <p:blipFill rotWithShape="1">
            <a:blip r:embed="rId3">
              <a:alphaModFix/>
            </a:blip>
            <a:srcRect r="51203"/>
            <a:stretch/>
          </p:blipFill>
          <p:spPr>
            <a:xfrm>
              <a:off x="838200" y="4294189"/>
              <a:ext cx="1190625" cy="2439986"/>
            </a:xfrm>
            <a:prstGeom prst="rect">
              <a:avLst/>
            </a:prstGeom>
            <a:noFill/>
            <a:ln>
              <a:noFill/>
            </a:ln>
          </p:spPr>
        </p:pic>
        <p:pic>
          <p:nvPicPr>
            <p:cNvPr id="341" name="Google Shape;341;p12"/>
            <p:cNvPicPr preferRelativeResize="0"/>
            <p:nvPr/>
          </p:nvPicPr>
          <p:blipFill rotWithShape="1">
            <a:blip r:embed="rId3">
              <a:alphaModFix/>
            </a:blip>
            <a:srcRect l="51250" t="50104"/>
            <a:stretch/>
          </p:blipFill>
          <p:spPr>
            <a:xfrm>
              <a:off x="3348037" y="3661965"/>
              <a:ext cx="957241" cy="979740"/>
            </a:xfrm>
            <a:prstGeom prst="rect">
              <a:avLst/>
            </a:prstGeom>
            <a:noFill/>
            <a:ln>
              <a:noFill/>
            </a:ln>
          </p:spPr>
        </p:pic>
        <p:cxnSp>
          <p:nvCxnSpPr>
            <p:cNvPr id="342" name="Google Shape;342;p12"/>
            <p:cNvCxnSpPr>
              <a:stCxn id="340" idx="1"/>
            </p:cNvCxnSpPr>
            <p:nvPr/>
          </p:nvCxnSpPr>
          <p:spPr>
            <a:xfrm>
              <a:off x="838200" y="5514182"/>
              <a:ext cx="3933900" cy="900"/>
            </a:xfrm>
            <a:prstGeom prst="straightConnector1">
              <a:avLst/>
            </a:prstGeom>
            <a:noFill/>
            <a:ln w="28575" cap="flat" cmpd="sng">
              <a:solidFill>
                <a:schemeClr val="dk1"/>
              </a:solidFill>
              <a:prstDash val="solid"/>
              <a:miter lim="800000"/>
              <a:headEnd type="none" w="sm" len="sm"/>
              <a:tailEnd type="none" w="sm" len="sm"/>
            </a:ln>
          </p:spPr>
        </p:cxnSp>
        <p:cxnSp>
          <p:nvCxnSpPr>
            <p:cNvPr id="343" name="Google Shape;343;p12"/>
            <p:cNvCxnSpPr/>
            <p:nvPr/>
          </p:nvCxnSpPr>
          <p:spPr>
            <a:xfrm>
              <a:off x="3114653" y="3683796"/>
              <a:ext cx="0" cy="3050379"/>
            </a:xfrm>
            <a:prstGeom prst="straightConnector1">
              <a:avLst/>
            </a:prstGeom>
            <a:noFill/>
            <a:ln w="28575" cap="flat" cmpd="sng">
              <a:solidFill>
                <a:schemeClr val="dk1"/>
              </a:solidFill>
              <a:prstDash val="solid"/>
              <a:miter lim="800000"/>
              <a:headEnd type="none" w="sm" len="sm"/>
              <a:tailEnd type="none" w="sm" len="sm"/>
            </a:ln>
          </p:spPr>
        </p:cxnSp>
        <p:sp>
          <p:nvSpPr>
            <p:cNvPr id="344" name="Google Shape;344;p12"/>
            <p:cNvSpPr txBox="1"/>
            <p:nvPr/>
          </p:nvSpPr>
          <p:spPr>
            <a:xfrm>
              <a:off x="2157411" y="4743449"/>
              <a:ext cx="1057271"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Short Stack"/>
                  <a:ea typeface="Short Stack"/>
                  <a:cs typeface="Short Stack"/>
                  <a:sym typeface="Short Stack"/>
                </a:rPr>
                <a:t>45</a:t>
              </a:r>
              <a:endParaRPr sz="1400" b="0" i="0" u="none" strike="noStrike" cap="none">
                <a:solidFill>
                  <a:srgbClr val="000000"/>
                </a:solidFill>
                <a:latin typeface="Arial"/>
                <a:ea typeface="Arial"/>
                <a:cs typeface="Arial"/>
                <a:sym typeface="Arial"/>
              </a:endParaRPr>
            </a:p>
          </p:txBody>
        </p:sp>
        <p:sp>
          <p:nvSpPr>
            <p:cNvPr id="345" name="Google Shape;345;p12"/>
            <p:cNvSpPr txBox="1"/>
            <p:nvPr/>
          </p:nvSpPr>
          <p:spPr>
            <a:xfrm>
              <a:off x="3443257" y="5792934"/>
              <a:ext cx="1057271"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Short Stack"/>
                  <a:ea typeface="Short Stack"/>
                  <a:cs typeface="Short Stack"/>
                  <a:sym typeface="Short Stack"/>
                </a:rPr>
                <a:t>43</a:t>
              </a:r>
              <a:endParaRPr sz="1400" b="0" i="0" u="none" strike="noStrike" cap="none">
                <a:solidFill>
                  <a:srgbClr val="000000"/>
                </a:solidFill>
                <a:latin typeface="Arial"/>
                <a:ea typeface="Arial"/>
                <a:cs typeface="Arial"/>
                <a:sym typeface="Arial"/>
              </a:endParaRPr>
            </a:p>
          </p:txBody>
        </p:sp>
        <p:sp>
          <p:nvSpPr>
            <p:cNvPr id="346" name="Google Shape;346;p12"/>
            <p:cNvSpPr txBox="1"/>
            <p:nvPr/>
          </p:nvSpPr>
          <p:spPr>
            <a:xfrm>
              <a:off x="3457540" y="4739483"/>
              <a:ext cx="84297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Short Stack"/>
                  <a:ea typeface="Short Stack"/>
                  <a:cs typeface="Short Stack"/>
                  <a:sym typeface="Short Stack"/>
                </a:rPr>
                <a:t>5</a:t>
              </a:r>
              <a:endParaRPr sz="1400" b="0" i="0" u="none" strike="noStrike" cap="none">
                <a:solidFill>
                  <a:srgbClr val="000000"/>
                </a:solidFill>
                <a:latin typeface="Arial"/>
                <a:ea typeface="Arial"/>
                <a:cs typeface="Arial"/>
                <a:sym typeface="Arial"/>
              </a:endParaRPr>
            </a:p>
          </p:txBody>
        </p:sp>
        <p:sp>
          <p:nvSpPr>
            <p:cNvPr id="347" name="Google Shape;347;p12"/>
            <p:cNvSpPr txBox="1"/>
            <p:nvPr/>
          </p:nvSpPr>
          <p:spPr>
            <a:xfrm>
              <a:off x="2143068" y="5789723"/>
              <a:ext cx="84297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Short Stack"/>
                  <a:ea typeface="Short Stack"/>
                  <a:cs typeface="Short Stack"/>
                  <a:sym typeface="Short Stack"/>
                </a:rPr>
                <a:t>7</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Choosing the right metric</a:t>
            </a:r>
            <a:endParaRPr/>
          </a:p>
        </p:txBody>
      </p:sp>
      <p:sp>
        <p:nvSpPr>
          <p:cNvPr id="353" name="Google Shape;353;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2800"/>
              <a:buNone/>
            </a:pPr>
            <a:r>
              <a:rPr lang="en-US"/>
              <a:t>Based on the application, we may want our algorithm to optimize for a metric rather than others. </a:t>
            </a:r>
            <a:endParaRPr/>
          </a:p>
          <a:p>
            <a:pPr marL="0" lvl="0" indent="0" algn="l" rtl="0">
              <a:lnSpc>
                <a:spcPct val="90000"/>
              </a:lnSpc>
              <a:spcBef>
                <a:spcPts val="1000"/>
              </a:spcBef>
              <a:spcAft>
                <a:spcPts val="0"/>
              </a:spcAft>
              <a:buClr>
                <a:schemeClr val="dk1"/>
              </a:buClr>
              <a:buSzPts val="1400"/>
              <a:buNone/>
            </a:pPr>
            <a:endParaRPr sz="1400"/>
          </a:p>
          <a:p>
            <a:pPr marL="0" lvl="0" indent="0" algn="l" rtl="0">
              <a:lnSpc>
                <a:spcPct val="90000"/>
              </a:lnSpc>
              <a:spcBef>
                <a:spcPts val="1000"/>
              </a:spcBef>
              <a:spcAft>
                <a:spcPts val="0"/>
              </a:spcAft>
              <a:buClr>
                <a:srgbClr val="BF9000"/>
              </a:buClr>
              <a:buSzPts val="2800"/>
              <a:buNone/>
            </a:pPr>
            <a:r>
              <a:rPr lang="en-US" b="1">
                <a:solidFill>
                  <a:srgbClr val="BF9000"/>
                </a:solidFill>
              </a:rPr>
              <a:t>Understanding questions:</a:t>
            </a:r>
            <a:endParaRPr/>
          </a:p>
          <a:p>
            <a:pPr marL="514350" lvl="0" indent="-514350" algn="l" rtl="0">
              <a:lnSpc>
                <a:spcPct val="90000"/>
              </a:lnSpc>
              <a:spcBef>
                <a:spcPts val="1000"/>
              </a:spcBef>
              <a:spcAft>
                <a:spcPts val="0"/>
              </a:spcAft>
              <a:buClr>
                <a:schemeClr val="dk1"/>
              </a:buClr>
              <a:buSzPts val="2800"/>
              <a:buFont typeface="Calibri"/>
              <a:buAutoNum type="arabicPeriod"/>
            </a:pPr>
            <a:r>
              <a:rPr lang="en-US"/>
              <a:t>In a medical application, where it is really important to not miss patients with a disease, what metric should we optimize: accuracy, recall or precision?</a:t>
            </a:r>
            <a:endParaRPr/>
          </a:p>
          <a:p>
            <a:pPr marL="514350" lvl="0" indent="-514350" algn="l" rtl="0">
              <a:lnSpc>
                <a:spcPct val="90000"/>
              </a:lnSpc>
              <a:spcBef>
                <a:spcPts val="1000"/>
              </a:spcBef>
              <a:spcAft>
                <a:spcPts val="0"/>
              </a:spcAft>
              <a:buClr>
                <a:schemeClr val="dk1"/>
              </a:buClr>
              <a:buSzPts val="2800"/>
              <a:buFont typeface="Calibri"/>
              <a:buAutoNum type="arabicPeriod"/>
            </a:pPr>
            <a:r>
              <a:rPr lang="en-US"/>
              <a:t>What about in the spam filter example?</a:t>
            </a:r>
            <a:endParaRPr/>
          </a:p>
          <a:p>
            <a:pPr marL="514350" lvl="0" indent="-514350" algn="l" rtl="0">
              <a:lnSpc>
                <a:spcPct val="90000"/>
              </a:lnSpc>
              <a:spcBef>
                <a:spcPts val="1000"/>
              </a:spcBef>
              <a:spcAft>
                <a:spcPts val="0"/>
              </a:spcAft>
              <a:buClr>
                <a:schemeClr val="dk1"/>
              </a:buClr>
              <a:buSzPts val="2800"/>
              <a:buFont typeface="Calibri"/>
              <a:buAutoNum type="arabicPeriod"/>
            </a:pPr>
            <a:r>
              <a:rPr lang="en-US"/>
              <a:t>Can you think of an easy way for an algorithm to have perfect recall? Do you think this algorithm would be actually useful in the real world?</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Recap</a:t>
            </a:r>
            <a:endParaRPr/>
          </a:p>
        </p:txBody>
      </p:sp>
      <p:sp>
        <p:nvSpPr>
          <p:cNvPr id="359" name="Google Shape;359;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In this section, we have learned:</a:t>
            </a:r>
            <a:endParaRPr/>
          </a:p>
          <a:p>
            <a:pPr marL="228600" lvl="0" indent="-228600" algn="l" rtl="0">
              <a:lnSpc>
                <a:spcPct val="90000"/>
              </a:lnSpc>
              <a:spcBef>
                <a:spcPts val="1000"/>
              </a:spcBef>
              <a:spcAft>
                <a:spcPts val="0"/>
              </a:spcAft>
              <a:buClr>
                <a:schemeClr val="dk1"/>
              </a:buClr>
              <a:buSzPts val="2800"/>
              <a:buChar char="•"/>
            </a:pPr>
            <a:r>
              <a:rPr lang="en-US"/>
              <a:t>Sample applications of AI</a:t>
            </a:r>
            <a:endParaRPr/>
          </a:p>
          <a:p>
            <a:pPr marL="228600" lvl="0" indent="-228600" algn="l" rtl="0">
              <a:lnSpc>
                <a:spcPct val="90000"/>
              </a:lnSpc>
              <a:spcBef>
                <a:spcPts val="1000"/>
              </a:spcBef>
              <a:spcAft>
                <a:spcPts val="0"/>
              </a:spcAft>
              <a:buClr>
                <a:schemeClr val="dk1"/>
              </a:buClr>
              <a:buSzPts val="2800"/>
              <a:buChar char="•"/>
            </a:pPr>
            <a:r>
              <a:rPr lang="en-US"/>
              <a:t>Difference between learning algorithms and traditional programming</a:t>
            </a:r>
            <a:endParaRPr/>
          </a:p>
          <a:p>
            <a:pPr marL="228600" lvl="0" indent="-228600" algn="l" rtl="0">
              <a:lnSpc>
                <a:spcPct val="90000"/>
              </a:lnSpc>
              <a:spcBef>
                <a:spcPts val="1000"/>
              </a:spcBef>
              <a:spcAft>
                <a:spcPts val="0"/>
              </a:spcAft>
              <a:buClr>
                <a:schemeClr val="dk1"/>
              </a:buClr>
              <a:buSzPts val="2800"/>
              <a:buChar char="•"/>
            </a:pPr>
            <a:r>
              <a:rPr lang="en-US"/>
              <a:t>Performance metrics for simple classification tasks: accuracy, recall and precision</a:t>
            </a:r>
            <a:endParaRPr/>
          </a:p>
          <a:p>
            <a:pPr marL="228600" lvl="0" indent="-228600" algn="l" rtl="0">
              <a:lnSpc>
                <a:spcPct val="90000"/>
              </a:lnSpc>
              <a:spcBef>
                <a:spcPts val="1000"/>
              </a:spcBef>
              <a:spcAft>
                <a:spcPts val="0"/>
              </a:spcAft>
              <a:buClr>
                <a:schemeClr val="dk1"/>
              </a:buClr>
              <a:buSzPts val="2800"/>
              <a:buChar char="•"/>
            </a:pPr>
            <a:r>
              <a:rPr lang="en-US"/>
              <a:t>How to read a confusion matrix</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g2fff9d182e0_0_0"/>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Calibri"/>
              <a:buNone/>
            </a:pPr>
            <a:r>
              <a:rPr lang="en-US"/>
              <a:t>Fairness and AI</a:t>
            </a:r>
            <a:endParaRPr/>
          </a:p>
        </p:txBody>
      </p:sp>
      <p:sp>
        <p:nvSpPr>
          <p:cNvPr id="366" name="Google Shape;366;g2fff9d182e0_0_0"/>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888"/>
              </a:buClr>
              <a:buSzPts val="2400"/>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3"/>
          <p:cNvSpPr txBox="1">
            <a:spLocks noGrp="1"/>
          </p:cNvSpPr>
          <p:nvPr>
            <p:ph type="title"/>
          </p:nvPr>
        </p:nvSpPr>
        <p:spPr>
          <a:xfrm>
            <a:off x="838200" y="12779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Artificial Intelligence around us</a:t>
            </a:r>
            <a:endParaRPr/>
          </a:p>
        </p:txBody>
      </p:sp>
      <p:sp>
        <p:nvSpPr>
          <p:cNvPr id="106" name="Google Shape;106;p3"/>
          <p:cNvSpPr txBox="1">
            <a:spLocks noGrp="1"/>
          </p:cNvSpPr>
          <p:nvPr>
            <p:ph type="body" idx="1"/>
          </p:nvPr>
        </p:nvSpPr>
        <p:spPr>
          <a:xfrm>
            <a:off x="838200" y="1475581"/>
            <a:ext cx="6604000" cy="4351338"/>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en-US"/>
              <a:t>Artificial Intelligence refers to technological applications designed to simulate intelligence, such as the ability to learn, take decisions, and interact with surrounding environments</a:t>
            </a:r>
            <a:endParaRPr/>
          </a:p>
          <a:p>
            <a:pPr marL="0" lvl="0" indent="0" algn="l" rtl="0">
              <a:lnSpc>
                <a:spcPct val="90000"/>
              </a:lnSpc>
              <a:spcBef>
                <a:spcPts val="1000"/>
              </a:spcBef>
              <a:spcAft>
                <a:spcPts val="0"/>
              </a:spcAft>
              <a:buClr>
                <a:schemeClr val="dk1"/>
              </a:buClr>
              <a:buSzPct val="100000"/>
              <a:buNone/>
            </a:pPr>
            <a:endParaRPr/>
          </a:p>
          <a:p>
            <a:pPr marL="0" lvl="0" indent="0" algn="l" rtl="0">
              <a:lnSpc>
                <a:spcPct val="90000"/>
              </a:lnSpc>
              <a:spcBef>
                <a:spcPts val="1000"/>
              </a:spcBef>
              <a:spcAft>
                <a:spcPts val="0"/>
              </a:spcAft>
              <a:buClr>
                <a:schemeClr val="dk1"/>
              </a:buClr>
              <a:buSzPct val="100000"/>
              <a:buNone/>
            </a:pPr>
            <a:r>
              <a:rPr lang="en-US"/>
              <a:t>AI applications around us include:</a:t>
            </a:r>
            <a:endParaRPr/>
          </a:p>
          <a:p>
            <a:pPr marL="228600" lvl="0" indent="-228600" algn="l" rtl="0">
              <a:lnSpc>
                <a:spcPct val="90000"/>
              </a:lnSpc>
              <a:spcBef>
                <a:spcPts val="1000"/>
              </a:spcBef>
              <a:spcAft>
                <a:spcPts val="0"/>
              </a:spcAft>
              <a:buClr>
                <a:schemeClr val="dk1"/>
              </a:buClr>
              <a:buSzPct val="100000"/>
              <a:buChar char="•"/>
            </a:pPr>
            <a:r>
              <a:rPr lang="en-US"/>
              <a:t>Recommendation Systems (YouTube, Instagram…)</a:t>
            </a:r>
            <a:endParaRPr/>
          </a:p>
          <a:p>
            <a:pPr marL="228600" lvl="0" indent="-228600" algn="l" rtl="0">
              <a:lnSpc>
                <a:spcPct val="90000"/>
              </a:lnSpc>
              <a:spcBef>
                <a:spcPts val="1000"/>
              </a:spcBef>
              <a:spcAft>
                <a:spcPts val="0"/>
              </a:spcAft>
              <a:buClr>
                <a:schemeClr val="dk1"/>
              </a:buClr>
              <a:buSzPct val="100000"/>
              <a:buChar char="•"/>
            </a:pPr>
            <a:r>
              <a:rPr lang="en-US"/>
              <a:t>Virtual Assistants (Alexa, Siri…)</a:t>
            </a:r>
            <a:endParaRPr/>
          </a:p>
          <a:p>
            <a:pPr marL="228600" lvl="0" indent="-228600" algn="l" rtl="0">
              <a:lnSpc>
                <a:spcPct val="90000"/>
              </a:lnSpc>
              <a:spcBef>
                <a:spcPts val="1000"/>
              </a:spcBef>
              <a:spcAft>
                <a:spcPts val="0"/>
              </a:spcAft>
              <a:buClr>
                <a:schemeClr val="dk1"/>
              </a:buClr>
              <a:buSzPct val="100000"/>
              <a:buChar char="•"/>
            </a:pPr>
            <a:r>
              <a:rPr lang="en-US"/>
              <a:t>Generative algorithms (ChatGPT, Dall-E…)</a:t>
            </a:r>
            <a:endParaRPr/>
          </a:p>
          <a:p>
            <a:pPr marL="228600" lvl="0" indent="-228600" algn="l" rtl="0">
              <a:lnSpc>
                <a:spcPct val="90000"/>
              </a:lnSpc>
              <a:spcBef>
                <a:spcPts val="1000"/>
              </a:spcBef>
              <a:spcAft>
                <a:spcPts val="0"/>
              </a:spcAft>
              <a:buClr>
                <a:schemeClr val="dk1"/>
              </a:buClr>
              <a:buSzPct val="100000"/>
              <a:buChar char="•"/>
            </a:pPr>
            <a:r>
              <a:rPr lang="en-US"/>
              <a:t>Autonomous vehicles</a:t>
            </a:r>
            <a:endParaRPr/>
          </a:p>
          <a:p>
            <a:pPr marL="228600" lvl="0" indent="-228600" algn="l" rtl="0">
              <a:lnSpc>
                <a:spcPct val="90000"/>
              </a:lnSpc>
              <a:spcBef>
                <a:spcPts val="1000"/>
              </a:spcBef>
              <a:spcAft>
                <a:spcPts val="0"/>
              </a:spcAft>
              <a:buClr>
                <a:schemeClr val="dk1"/>
              </a:buClr>
              <a:buSzPct val="100000"/>
              <a:buChar char="•"/>
            </a:pPr>
            <a:r>
              <a:rPr lang="en-US"/>
              <a:t>Playing agents (Chess, Go, various videogames…)</a:t>
            </a:r>
            <a:endParaRPr/>
          </a:p>
        </p:txBody>
      </p:sp>
      <p:pic>
        <p:nvPicPr>
          <p:cNvPr id="107" name="Google Shape;107;p3"/>
          <p:cNvPicPr preferRelativeResize="0"/>
          <p:nvPr/>
        </p:nvPicPr>
        <p:blipFill rotWithShape="1">
          <a:blip r:embed="rId3">
            <a:alphaModFix/>
          </a:blip>
          <a:srcRect/>
          <a:stretch/>
        </p:blipFill>
        <p:spPr>
          <a:xfrm>
            <a:off x="7442200" y="1594644"/>
            <a:ext cx="4241800" cy="4241800"/>
          </a:xfrm>
          <a:prstGeom prst="rect">
            <a:avLst/>
          </a:prstGeom>
          <a:noFill/>
          <a:ln>
            <a:noFill/>
          </a:ln>
        </p:spPr>
      </p:pic>
      <p:sp>
        <p:nvSpPr>
          <p:cNvPr id="108" name="Google Shape;108;p3"/>
          <p:cNvSpPr txBox="1"/>
          <p:nvPr/>
        </p:nvSpPr>
        <p:spPr>
          <a:xfrm>
            <a:off x="5715000" y="5945982"/>
            <a:ext cx="6388100" cy="83099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Arial"/>
              <a:buNone/>
            </a:pPr>
            <a:r>
              <a:rPr lang="en-US" sz="1600" b="0" i="1" u="none" strike="noStrike" cap="none">
                <a:solidFill>
                  <a:srgbClr val="BF9000"/>
                </a:solidFill>
                <a:latin typeface="Calibri"/>
                <a:ea typeface="Calibri"/>
                <a:cs typeface="Calibri"/>
                <a:sym typeface="Calibri"/>
              </a:rPr>
              <a:t>Did you know that the best chess player in the world is a computer program called Stockfish? Its rating (a measure of chess proficiency) is more than 3600. The best ever human player’s rating is less than 2900.</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16"/>
          <p:cNvSpPr txBox="1">
            <a:spLocks noGrp="1"/>
          </p:cNvSpPr>
          <p:nvPr>
            <p:ph type="title"/>
          </p:nvPr>
        </p:nvSpPr>
        <p:spPr>
          <a:xfrm>
            <a:off x="415599" y="299524"/>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r>
              <a:rPr lang="en-US"/>
              <a:t>Unfairness in learning algorithms</a:t>
            </a:r>
            <a:endParaRPr/>
          </a:p>
        </p:txBody>
      </p:sp>
      <p:sp>
        <p:nvSpPr>
          <p:cNvPr id="372" name="Google Shape;372;p16"/>
          <p:cNvSpPr txBox="1">
            <a:spLocks noGrp="1"/>
          </p:cNvSpPr>
          <p:nvPr>
            <p:ph type="body" idx="1"/>
          </p:nvPr>
        </p:nvSpPr>
        <p:spPr>
          <a:xfrm>
            <a:off x="154059" y="1070012"/>
            <a:ext cx="11776400" cy="2900180"/>
          </a:xfrm>
          <a:prstGeom prst="rect">
            <a:avLst/>
          </a:prstGeom>
          <a:noFill/>
          <a:ln>
            <a:noFill/>
          </a:ln>
        </p:spPr>
        <p:txBody>
          <a:bodyPr spcFirstLastPara="1" wrap="square" lIns="91425" tIns="91425" rIns="91425" bIns="91425" anchor="t" anchorCtr="0">
            <a:noAutofit/>
          </a:bodyPr>
          <a:lstStyle/>
          <a:p>
            <a:pPr marL="152396" lvl="0" indent="0" algn="l" rtl="0">
              <a:lnSpc>
                <a:spcPct val="90000"/>
              </a:lnSpc>
              <a:spcBef>
                <a:spcPts val="600"/>
              </a:spcBef>
              <a:spcAft>
                <a:spcPts val="0"/>
              </a:spcAft>
              <a:buClr>
                <a:schemeClr val="dk1"/>
              </a:buClr>
              <a:buSzPts val="1800"/>
              <a:buNone/>
            </a:pPr>
            <a:r>
              <a:rPr lang="en-US" sz="2500">
                <a:solidFill>
                  <a:schemeClr val="dk1"/>
                </a:solidFill>
              </a:rPr>
              <a:t>Scenario: The Data Science </a:t>
            </a:r>
            <a:r>
              <a:rPr lang="en-US" sz="2500"/>
              <a:t>U</a:t>
            </a:r>
            <a:r>
              <a:rPr lang="en-US" sz="2500">
                <a:solidFill>
                  <a:schemeClr val="dk1"/>
                </a:solidFill>
              </a:rPr>
              <a:t>niversity has decided to use an admission test to select which of the students who apply should be admitted. The top N students get in, the others are rejected.</a:t>
            </a:r>
            <a:endParaRPr sz="3300"/>
          </a:p>
          <a:p>
            <a:pPr marL="152396" lvl="0" indent="0" algn="l" rtl="0">
              <a:lnSpc>
                <a:spcPct val="90000"/>
              </a:lnSpc>
              <a:spcBef>
                <a:spcPts val="600"/>
              </a:spcBef>
              <a:spcAft>
                <a:spcPts val="0"/>
              </a:spcAft>
              <a:buClr>
                <a:schemeClr val="dk1"/>
              </a:buClr>
              <a:buSzPts val="1800"/>
              <a:buNone/>
            </a:pPr>
            <a:r>
              <a:rPr lang="en-US" sz="2500">
                <a:solidFill>
                  <a:schemeClr val="dk1"/>
                </a:solidFill>
              </a:rPr>
              <a:t>In this world, two races exists: Circles and Squares</a:t>
            </a:r>
            <a:endParaRPr sz="3300"/>
          </a:p>
          <a:p>
            <a:pPr marL="152396" lvl="0" indent="0" algn="l" rtl="0">
              <a:lnSpc>
                <a:spcPct val="90000"/>
              </a:lnSpc>
              <a:spcBef>
                <a:spcPts val="600"/>
              </a:spcBef>
              <a:spcAft>
                <a:spcPts val="0"/>
              </a:spcAft>
              <a:buClr>
                <a:schemeClr val="dk1"/>
              </a:buClr>
              <a:buSzPts val="1800"/>
              <a:buNone/>
            </a:pPr>
            <a:r>
              <a:rPr lang="en-US" sz="2500">
                <a:solidFill>
                  <a:schemeClr val="dk1"/>
                </a:solidFill>
              </a:rPr>
              <a:t>Circles tend to be wealthier; this means their families can pay tutors and preparation centers to help them ace the admission test.</a:t>
            </a:r>
            <a:endParaRPr sz="2500">
              <a:solidFill>
                <a:schemeClr val="dk1"/>
              </a:solidFill>
            </a:endParaRPr>
          </a:p>
          <a:p>
            <a:pPr marL="152396" lvl="0" indent="0" algn="l" rtl="0">
              <a:lnSpc>
                <a:spcPct val="90000"/>
              </a:lnSpc>
              <a:spcBef>
                <a:spcPts val="600"/>
              </a:spcBef>
              <a:spcAft>
                <a:spcPts val="0"/>
              </a:spcAft>
              <a:buClr>
                <a:schemeClr val="dk1"/>
              </a:buClr>
              <a:buSzPts val="1800"/>
              <a:buNone/>
            </a:pPr>
            <a:r>
              <a:rPr lang="en-US" sz="2500">
                <a:solidFill>
                  <a:schemeClr val="dk1"/>
                </a:solidFill>
              </a:rPr>
              <a:t>Other than this difference in preparation, the two populations are equally likely to succeed.</a:t>
            </a:r>
            <a:endParaRPr sz="3300"/>
          </a:p>
          <a:p>
            <a:pPr marL="266697" lvl="0" indent="0" algn="l" rtl="0">
              <a:lnSpc>
                <a:spcPct val="90000"/>
              </a:lnSpc>
              <a:spcBef>
                <a:spcPts val="0"/>
              </a:spcBef>
              <a:spcAft>
                <a:spcPts val="0"/>
              </a:spcAft>
              <a:buClr>
                <a:schemeClr val="dk1"/>
              </a:buClr>
              <a:buSzPts val="1800"/>
              <a:buNone/>
            </a:pPr>
            <a:endParaRPr sz="2500">
              <a:solidFill>
                <a:schemeClr val="dk1"/>
              </a:solidFill>
            </a:endParaRPr>
          </a:p>
        </p:txBody>
      </p:sp>
      <p:sp>
        <p:nvSpPr>
          <p:cNvPr id="373" name="Google Shape;373;p16"/>
          <p:cNvSpPr txBox="1"/>
          <p:nvPr/>
        </p:nvSpPr>
        <p:spPr>
          <a:xfrm>
            <a:off x="0" y="6537132"/>
            <a:ext cx="7465888"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Example based on “The ethical algorithm”, by Kearns and Roth</a:t>
            </a:r>
            <a:endParaRPr sz="1400" b="0" i="0" u="none" strike="noStrike" cap="none">
              <a:solidFill>
                <a:srgbClr val="000000"/>
              </a:solidFill>
              <a:latin typeface="Arial"/>
              <a:ea typeface="Arial"/>
              <a:cs typeface="Arial"/>
              <a:sym typeface="Arial"/>
            </a:endParaRPr>
          </a:p>
        </p:txBody>
      </p:sp>
      <p:grpSp>
        <p:nvGrpSpPr>
          <p:cNvPr id="374" name="Google Shape;374;p16"/>
          <p:cNvGrpSpPr/>
          <p:nvPr/>
        </p:nvGrpSpPr>
        <p:grpSpPr>
          <a:xfrm>
            <a:off x="1045028" y="5147162"/>
            <a:ext cx="10101942" cy="1173924"/>
            <a:chOff x="1406770" y="3568362"/>
            <a:chExt cx="7576457" cy="880443"/>
          </a:xfrm>
        </p:grpSpPr>
        <p:cxnSp>
          <p:nvCxnSpPr>
            <p:cNvPr id="375" name="Google Shape;375;p16"/>
            <p:cNvCxnSpPr/>
            <p:nvPr/>
          </p:nvCxnSpPr>
          <p:spPr>
            <a:xfrm>
              <a:off x="1406770" y="3697793"/>
              <a:ext cx="7576456" cy="0"/>
            </a:xfrm>
            <a:prstGeom prst="straightConnector1">
              <a:avLst/>
            </a:prstGeom>
            <a:noFill/>
            <a:ln w="12700" cap="flat" cmpd="sng">
              <a:solidFill>
                <a:schemeClr val="dk1"/>
              </a:solidFill>
              <a:prstDash val="solid"/>
              <a:miter lim="800000"/>
              <a:headEnd type="none" w="sm" len="sm"/>
              <a:tailEnd type="triangle" w="med" len="med"/>
            </a:ln>
          </p:spPr>
        </p:cxnSp>
        <p:sp>
          <p:nvSpPr>
            <p:cNvPr id="376" name="Google Shape;376;p16"/>
            <p:cNvSpPr txBox="1"/>
            <p:nvPr/>
          </p:nvSpPr>
          <p:spPr>
            <a:xfrm>
              <a:off x="7516168" y="3825557"/>
              <a:ext cx="1467059" cy="623248"/>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Admission test scores</a:t>
              </a:r>
              <a:endParaRPr sz="1400" b="0" i="0" u="none" strike="noStrike" cap="none">
                <a:solidFill>
                  <a:srgbClr val="000000"/>
                </a:solidFill>
                <a:latin typeface="Arial"/>
                <a:ea typeface="Arial"/>
                <a:cs typeface="Arial"/>
                <a:sym typeface="Arial"/>
              </a:endParaRPr>
            </a:p>
          </p:txBody>
        </p:sp>
        <p:sp>
          <p:nvSpPr>
            <p:cNvPr id="377" name="Google Shape;377;p16"/>
            <p:cNvSpPr/>
            <p:nvPr/>
          </p:nvSpPr>
          <p:spPr>
            <a:xfrm>
              <a:off x="2049863" y="3592285"/>
              <a:ext cx="171418" cy="233262"/>
            </a:xfrm>
            <a:prstGeom prst="rect">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78" name="Google Shape;378;p16"/>
            <p:cNvSpPr/>
            <p:nvPr/>
          </p:nvSpPr>
          <p:spPr>
            <a:xfrm>
              <a:off x="3449989" y="3592284"/>
              <a:ext cx="171418" cy="233262"/>
            </a:xfrm>
            <a:prstGeom prst="rect">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79" name="Google Shape;379;p16"/>
            <p:cNvSpPr/>
            <p:nvPr/>
          </p:nvSpPr>
          <p:spPr>
            <a:xfrm>
              <a:off x="2819704" y="3592284"/>
              <a:ext cx="171418" cy="233262"/>
            </a:xfrm>
            <a:prstGeom prst="rect">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80" name="Google Shape;380;p16"/>
            <p:cNvSpPr/>
            <p:nvPr/>
          </p:nvSpPr>
          <p:spPr>
            <a:xfrm>
              <a:off x="3232923" y="3592284"/>
              <a:ext cx="171418" cy="233262"/>
            </a:xfrm>
            <a:prstGeom prst="rect">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81" name="Google Shape;381;p16"/>
            <p:cNvSpPr/>
            <p:nvPr/>
          </p:nvSpPr>
          <p:spPr>
            <a:xfrm>
              <a:off x="2597397" y="3592285"/>
              <a:ext cx="171418" cy="233262"/>
            </a:xfrm>
            <a:prstGeom prst="rect">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82" name="Google Shape;382;p16"/>
            <p:cNvSpPr/>
            <p:nvPr/>
          </p:nvSpPr>
          <p:spPr>
            <a:xfrm>
              <a:off x="3023609" y="3592284"/>
              <a:ext cx="171418" cy="233262"/>
            </a:xfrm>
            <a:prstGeom prst="rect">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83" name="Google Shape;383;p16"/>
            <p:cNvSpPr/>
            <p:nvPr/>
          </p:nvSpPr>
          <p:spPr>
            <a:xfrm>
              <a:off x="3748329" y="3592284"/>
              <a:ext cx="231112" cy="231112"/>
            </a:xfrm>
            <a:prstGeom prst="ellipse">
              <a:avLst/>
            </a:prstGeom>
            <a:solidFill>
              <a:schemeClr val="accent4"/>
            </a:solidFill>
            <a:ln w="12700" cap="flat" cmpd="sng">
              <a:solidFill>
                <a:srgbClr val="6B51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84" name="Google Shape;384;p16"/>
            <p:cNvSpPr/>
            <p:nvPr/>
          </p:nvSpPr>
          <p:spPr>
            <a:xfrm>
              <a:off x="4053105" y="3592284"/>
              <a:ext cx="231112" cy="231112"/>
            </a:xfrm>
            <a:prstGeom prst="ellipse">
              <a:avLst/>
            </a:prstGeom>
            <a:solidFill>
              <a:schemeClr val="accent4"/>
            </a:solidFill>
            <a:ln w="12700" cap="flat" cmpd="sng">
              <a:solidFill>
                <a:srgbClr val="6B51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85" name="Google Shape;385;p16"/>
            <p:cNvSpPr/>
            <p:nvPr/>
          </p:nvSpPr>
          <p:spPr>
            <a:xfrm>
              <a:off x="4356500" y="3595632"/>
              <a:ext cx="231112" cy="231112"/>
            </a:xfrm>
            <a:prstGeom prst="ellipse">
              <a:avLst/>
            </a:prstGeom>
            <a:solidFill>
              <a:schemeClr val="accent4"/>
            </a:solidFill>
            <a:ln w="12700" cap="flat" cmpd="sng">
              <a:solidFill>
                <a:srgbClr val="6B51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86" name="Google Shape;386;p16"/>
            <p:cNvSpPr/>
            <p:nvPr/>
          </p:nvSpPr>
          <p:spPr>
            <a:xfrm>
              <a:off x="4654280" y="3592284"/>
              <a:ext cx="231112" cy="231112"/>
            </a:xfrm>
            <a:prstGeom prst="ellipse">
              <a:avLst/>
            </a:prstGeom>
            <a:solidFill>
              <a:schemeClr val="accent4"/>
            </a:solidFill>
            <a:ln w="12700" cap="flat" cmpd="sng">
              <a:solidFill>
                <a:srgbClr val="6B51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87" name="Google Shape;387;p16"/>
            <p:cNvSpPr/>
            <p:nvPr/>
          </p:nvSpPr>
          <p:spPr>
            <a:xfrm>
              <a:off x="6021166" y="3573860"/>
              <a:ext cx="231112" cy="231112"/>
            </a:xfrm>
            <a:prstGeom prst="ellipse">
              <a:avLst/>
            </a:prstGeom>
            <a:solidFill>
              <a:schemeClr val="accent4"/>
            </a:solidFill>
            <a:ln w="12700" cap="flat" cmpd="sng">
              <a:solidFill>
                <a:srgbClr val="6B51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88" name="Google Shape;388;p16"/>
            <p:cNvSpPr/>
            <p:nvPr/>
          </p:nvSpPr>
          <p:spPr>
            <a:xfrm>
              <a:off x="5740524" y="3572186"/>
              <a:ext cx="231112" cy="231112"/>
            </a:xfrm>
            <a:prstGeom prst="ellipse">
              <a:avLst/>
            </a:prstGeom>
            <a:solidFill>
              <a:schemeClr val="accent4"/>
            </a:solidFill>
            <a:ln w="12700" cap="flat" cmpd="sng">
              <a:solidFill>
                <a:srgbClr val="6B51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89" name="Google Shape;389;p16"/>
            <p:cNvSpPr/>
            <p:nvPr/>
          </p:nvSpPr>
          <p:spPr>
            <a:xfrm>
              <a:off x="5467864" y="3582237"/>
              <a:ext cx="231112" cy="231112"/>
            </a:xfrm>
            <a:prstGeom prst="ellipse">
              <a:avLst/>
            </a:prstGeom>
            <a:solidFill>
              <a:schemeClr val="accent4"/>
            </a:solidFill>
            <a:ln w="12700" cap="flat" cmpd="sng">
              <a:solidFill>
                <a:srgbClr val="6B51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90" name="Google Shape;390;p16"/>
            <p:cNvSpPr/>
            <p:nvPr/>
          </p:nvSpPr>
          <p:spPr>
            <a:xfrm>
              <a:off x="7669642" y="3575048"/>
              <a:ext cx="231112" cy="231112"/>
            </a:xfrm>
            <a:prstGeom prst="ellipse">
              <a:avLst/>
            </a:prstGeom>
            <a:solidFill>
              <a:schemeClr val="accent4"/>
            </a:solidFill>
            <a:ln w="12700" cap="flat" cmpd="sng">
              <a:solidFill>
                <a:srgbClr val="6B51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91" name="Google Shape;391;p16"/>
            <p:cNvSpPr/>
            <p:nvPr/>
          </p:nvSpPr>
          <p:spPr>
            <a:xfrm>
              <a:off x="7389000" y="3573374"/>
              <a:ext cx="231112" cy="231112"/>
            </a:xfrm>
            <a:prstGeom prst="ellipse">
              <a:avLst/>
            </a:prstGeom>
            <a:solidFill>
              <a:schemeClr val="accent4"/>
            </a:solidFill>
            <a:ln w="12700" cap="flat" cmpd="sng">
              <a:solidFill>
                <a:srgbClr val="6B51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92" name="Google Shape;392;p16"/>
            <p:cNvSpPr/>
            <p:nvPr/>
          </p:nvSpPr>
          <p:spPr>
            <a:xfrm>
              <a:off x="7116340" y="3583425"/>
              <a:ext cx="231112" cy="231112"/>
            </a:xfrm>
            <a:prstGeom prst="ellipse">
              <a:avLst/>
            </a:prstGeom>
            <a:solidFill>
              <a:schemeClr val="accent4"/>
            </a:solidFill>
            <a:ln w="12700" cap="flat" cmpd="sng">
              <a:solidFill>
                <a:srgbClr val="6B51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93" name="Google Shape;393;p16"/>
            <p:cNvSpPr/>
            <p:nvPr/>
          </p:nvSpPr>
          <p:spPr>
            <a:xfrm>
              <a:off x="6848857" y="3573860"/>
              <a:ext cx="231112" cy="231112"/>
            </a:xfrm>
            <a:prstGeom prst="ellipse">
              <a:avLst/>
            </a:prstGeom>
            <a:solidFill>
              <a:schemeClr val="accent4"/>
            </a:solidFill>
            <a:ln w="12700" cap="flat" cmpd="sng">
              <a:solidFill>
                <a:srgbClr val="6B51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94" name="Google Shape;394;p16"/>
            <p:cNvSpPr/>
            <p:nvPr/>
          </p:nvSpPr>
          <p:spPr>
            <a:xfrm>
              <a:off x="6568215" y="3572186"/>
              <a:ext cx="231112" cy="231112"/>
            </a:xfrm>
            <a:prstGeom prst="ellipse">
              <a:avLst/>
            </a:prstGeom>
            <a:solidFill>
              <a:schemeClr val="accent4"/>
            </a:solidFill>
            <a:ln w="12700" cap="flat" cmpd="sng">
              <a:solidFill>
                <a:srgbClr val="6B51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95" name="Google Shape;395;p16"/>
            <p:cNvSpPr/>
            <p:nvPr/>
          </p:nvSpPr>
          <p:spPr>
            <a:xfrm>
              <a:off x="6295555" y="3582237"/>
              <a:ext cx="231112" cy="231112"/>
            </a:xfrm>
            <a:prstGeom prst="ellipse">
              <a:avLst/>
            </a:prstGeom>
            <a:solidFill>
              <a:schemeClr val="accent4"/>
            </a:solidFill>
            <a:ln w="12700" cap="flat" cmpd="sng">
              <a:solidFill>
                <a:srgbClr val="6B51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96" name="Google Shape;396;p16"/>
            <p:cNvSpPr/>
            <p:nvPr/>
          </p:nvSpPr>
          <p:spPr>
            <a:xfrm>
              <a:off x="8505652" y="3572186"/>
              <a:ext cx="231112" cy="231112"/>
            </a:xfrm>
            <a:prstGeom prst="ellipse">
              <a:avLst/>
            </a:prstGeom>
            <a:solidFill>
              <a:schemeClr val="accent4"/>
            </a:solidFill>
            <a:ln w="12700" cap="flat" cmpd="sng">
              <a:solidFill>
                <a:srgbClr val="6B51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97" name="Google Shape;397;p16"/>
            <p:cNvSpPr/>
            <p:nvPr/>
          </p:nvSpPr>
          <p:spPr>
            <a:xfrm>
              <a:off x="8225010" y="3570512"/>
              <a:ext cx="231112" cy="231112"/>
            </a:xfrm>
            <a:prstGeom prst="ellipse">
              <a:avLst/>
            </a:prstGeom>
            <a:solidFill>
              <a:schemeClr val="accent4"/>
            </a:solidFill>
            <a:ln w="12700" cap="flat" cmpd="sng">
              <a:solidFill>
                <a:srgbClr val="6B51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98" name="Google Shape;398;p16"/>
            <p:cNvSpPr/>
            <p:nvPr/>
          </p:nvSpPr>
          <p:spPr>
            <a:xfrm>
              <a:off x="7952350" y="3580563"/>
              <a:ext cx="231112" cy="231112"/>
            </a:xfrm>
            <a:prstGeom prst="ellipse">
              <a:avLst/>
            </a:prstGeom>
            <a:solidFill>
              <a:schemeClr val="accent4"/>
            </a:solidFill>
            <a:ln w="12700" cap="flat" cmpd="sng">
              <a:solidFill>
                <a:srgbClr val="6B51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99" name="Google Shape;399;p16"/>
            <p:cNvSpPr/>
            <p:nvPr/>
          </p:nvSpPr>
          <p:spPr>
            <a:xfrm>
              <a:off x="5209671" y="3568362"/>
              <a:ext cx="171418" cy="233262"/>
            </a:xfrm>
            <a:prstGeom prst="rect">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400" name="Google Shape;400;p16"/>
            <p:cNvSpPr/>
            <p:nvPr/>
          </p:nvSpPr>
          <p:spPr>
            <a:xfrm>
              <a:off x="4992605" y="3568362"/>
              <a:ext cx="171418" cy="233262"/>
            </a:xfrm>
            <a:prstGeom prst="rect">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grpSp>
      <p:sp>
        <p:nvSpPr>
          <p:cNvPr id="401" name="Google Shape;401;p16"/>
          <p:cNvSpPr txBox="1"/>
          <p:nvPr/>
        </p:nvSpPr>
        <p:spPr>
          <a:xfrm>
            <a:off x="2861088" y="4819535"/>
            <a:ext cx="33855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402" name="Google Shape;402;p16"/>
          <p:cNvSpPr txBox="1"/>
          <p:nvPr/>
        </p:nvSpPr>
        <p:spPr>
          <a:xfrm>
            <a:off x="3706962" y="4819534"/>
            <a:ext cx="33855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403" name="Google Shape;403;p16"/>
          <p:cNvSpPr txBox="1"/>
          <p:nvPr/>
        </p:nvSpPr>
        <p:spPr>
          <a:xfrm>
            <a:off x="3416046" y="4826422"/>
            <a:ext cx="33855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404" name="Google Shape;404;p16"/>
          <p:cNvSpPr txBox="1"/>
          <p:nvPr/>
        </p:nvSpPr>
        <p:spPr>
          <a:xfrm>
            <a:off x="6042258" y="4819530"/>
            <a:ext cx="33855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405" name="Google Shape;405;p16"/>
          <p:cNvSpPr txBox="1"/>
          <p:nvPr/>
        </p:nvSpPr>
        <p:spPr>
          <a:xfrm>
            <a:off x="5763444" y="4819531"/>
            <a:ext cx="33855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406" name="Google Shape;406;p16"/>
          <p:cNvSpPr txBox="1"/>
          <p:nvPr/>
        </p:nvSpPr>
        <p:spPr>
          <a:xfrm>
            <a:off x="4948798" y="4819532"/>
            <a:ext cx="385149"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407" name="Google Shape;407;p16"/>
          <p:cNvSpPr txBox="1"/>
          <p:nvPr/>
        </p:nvSpPr>
        <p:spPr>
          <a:xfrm>
            <a:off x="9349721" y="4770234"/>
            <a:ext cx="33855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408" name="Google Shape;408;p16"/>
          <p:cNvSpPr txBox="1"/>
          <p:nvPr/>
        </p:nvSpPr>
        <p:spPr>
          <a:xfrm>
            <a:off x="8278164" y="4797984"/>
            <a:ext cx="33855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409" name="Google Shape;409;p16"/>
          <p:cNvSpPr txBox="1"/>
          <p:nvPr/>
        </p:nvSpPr>
        <p:spPr>
          <a:xfrm>
            <a:off x="7889332" y="4797987"/>
            <a:ext cx="33855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410" name="Google Shape;410;p16"/>
          <p:cNvSpPr txBox="1"/>
          <p:nvPr/>
        </p:nvSpPr>
        <p:spPr>
          <a:xfrm>
            <a:off x="7531310" y="4797987"/>
            <a:ext cx="33855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411" name="Google Shape;411;p16"/>
          <p:cNvSpPr txBox="1"/>
          <p:nvPr/>
        </p:nvSpPr>
        <p:spPr>
          <a:xfrm>
            <a:off x="10479918" y="4764880"/>
            <a:ext cx="33855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412" name="Google Shape;412;p16"/>
          <p:cNvSpPr txBox="1"/>
          <p:nvPr/>
        </p:nvSpPr>
        <p:spPr>
          <a:xfrm>
            <a:off x="10091086" y="4764883"/>
            <a:ext cx="33855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413" name="Google Shape;413;p16"/>
          <p:cNvSpPr txBox="1"/>
          <p:nvPr/>
        </p:nvSpPr>
        <p:spPr>
          <a:xfrm>
            <a:off x="9733065" y="4764883"/>
            <a:ext cx="33855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414" name="Google Shape;414;p16"/>
          <p:cNvSpPr txBox="1"/>
          <p:nvPr/>
        </p:nvSpPr>
        <p:spPr>
          <a:xfrm>
            <a:off x="8615948" y="4798247"/>
            <a:ext cx="33855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415" name="Google Shape;415;p16"/>
          <p:cNvSpPr txBox="1"/>
          <p:nvPr/>
        </p:nvSpPr>
        <p:spPr>
          <a:xfrm>
            <a:off x="9016297" y="4773406"/>
            <a:ext cx="27924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416" name="Google Shape;416;p16"/>
          <p:cNvSpPr txBox="1"/>
          <p:nvPr/>
        </p:nvSpPr>
        <p:spPr>
          <a:xfrm>
            <a:off x="7210953" y="4793671"/>
            <a:ext cx="27924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417" name="Google Shape;417;p16"/>
          <p:cNvSpPr txBox="1"/>
          <p:nvPr/>
        </p:nvSpPr>
        <p:spPr>
          <a:xfrm>
            <a:off x="6823757" y="4795752"/>
            <a:ext cx="27924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418" name="Google Shape;418;p16"/>
          <p:cNvSpPr txBox="1"/>
          <p:nvPr/>
        </p:nvSpPr>
        <p:spPr>
          <a:xfrm>
            <a:off x="6450750" y="4799163"/>
            <a:ext cx="27924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419" name="Google Shape;419;p16"/>
          <p:cNvSpPr txBox="1"/>
          <p:nvPr/>
        </p:nvSpPr>
        <p:spPr>
          <a:xfrm>
            <a:off x="1863616" y="4798656"/>
            <a:ext cx="27924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420" name="Google Shape;420;p16"/>
          <p:cNvSpPr txBox="1"/>
          <p:nvPr/>
        </p:nvSpPr>
        <p:spPr>
          <a:xfrm>
            <a:off x="2601877" y="4793671"/>
            <a:ext cx="27924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421" name="Google Shape;421;p16"/>
          <p:cNvSpPr txBox="1"/>
          <p:nvPr/>
        </p:nvSpPr>
        <p:spPr>
          <a:xfrm>
            <a:off x="3180477" y="4785264"/>
            <a:ext cx="27924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422" name="Google Shape;422;p16"/>
          <p:cNvSpPr txBox="1"/>
          <p:nvPr/>
        </p:nvSpPr>
        <p:spPr>
          <a:xfrm>
            <a:off x="4156840" y="4785264"/>
            <a:ext cx="27924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423" name="Google Shape;423;p16"/>
          <p:cNvSpPr txBox="1"/>
          <p:nvPr/>
        </p:nvSpPr>
        <p:spPr>
          <a:xfrm>
            <a:off x="4571654" y="4785264"/>
            <a:ext cx="27924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424" name="Google Shape;424;p16"/>
          <p:cNvSpPr txBox="1"/>
          <p:nvPr/>
        </p:nvSpPr>
        <p:spPr>
          <a:xfrm>
            <a:off x="5376685" y="4795752"/>
            <a:ext cx="27924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cxnSp>
        <p:nvCxnSpPr>
          <p:cNvPr id="425" name="Google Shape;425;p16"/>
          <p:cNvCxnSpPr/>
          <p:nvPr/>
        </p:nvCxnSpPr>
        <p:spPr>
          <a:xfrm>
            <a:off x="7536613" y="4569461"/>
            <a:ext cx="0" cy="1527349"/>
          </a:xfrm>
          <a:prstGeom prst="straightConnector1">
            <a:avLst/>
          </a:prstGeom>
          <a:noFill/>
          <a:ln w="9525" cap="flat" cmpd="sng">
            <a:solidFill>
              <a:schemeClr val="accent6"/>
            </a:solidFill>
            <a:prstDash val="dash"/>
            <a:round/>
            <a:headEnd type="none" w="sm" len="sm"/>
            <a:tailEnd type="none" w="sm" len="sm"/>
          </a:ln>
        </p:spPr>
      </p:cxnSp>
      <p:cxnSp>
        <p:nvCxnSpPr>
          <p:cNvPr id="426" name="Google Shape;426;p16"/>
          <p:cNvCxnSpPr/>
          <p:nvPr/>
        </p:nvCxnSpPr>
        <p:spPr>
          <a:xfrm>
            <a:off x="5763443" y="4553830"/>
            <a:ext cx="0" cy="1527349"/>
          </a:xfrm>
          <a:prstGeom prst="straightConnector1">
            <a:avLst/>
          </a:prstGeom>
          <a:noFill/>
          <a:ln w="9525" cap="flat" cmpd="sng">
            <a:solidFill>
              <a:schemeClr val="accent6"/>
            </a:solidFill>
            <a:prstDash val="dash"/>
            <a:round/>
            <a:headEnd type="none" w="sm" len="sm"/>
            <a:tailEnd type="none" w="sm" len="sm"/>
          </a:ln>
        </p:spPr>
      </p:cxnSp>
      <p:sp>
        <p:nvSpPr>
          <p:cNvPr id="427" name="Google Shape;427;p16"/>
          <p:cNvSpPr txBox="1"/>
          <p:nvPr/>
        </p:nvSpPr>
        <p:spPr>
          <a:xfrm>
            <a:off x="6991189" y="6096811"/>
            <a:ext cx="118519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accent6"/>
                </a:solidFill>
                <a:latin typeface="Calibri"/>
                <a:ea typeface="Calibri"/>
                <a:cs typeface="Calibri"/>
                <a:sym typeface="Calibri"/>
              </a:rPr>
              <a:t>Optimal</a:t>
            </a:r>
            <a:endParaRPr sz="1400" b="0" i="0" u="none" strike="noStrike" cap="none">
              <a:solidFill>
                <a:srgbClr val="000000"/>
              </a:solidFill>
              <a:latin typeface="Arial"/>
              <a:ea typeface="Arial"/>
              <a:cs typeface="Arial"/>
              <a:sym typeface="Arial"/>
            </a:endParaRPr>
          </a:p>
        </p:txBody>
      </p:sp>
      <p:sp>
        <p:nvSpPr>
          <p:cNvPr id="428" name="Google Shape;428;p16"/>
          <p:cNvSpPr txBox="1"/>
          <p:nvPr/>
        </p:nvSpPr>
        <p:spPr>
          <a:xfrm>
            <a:off x="5175305" y="6096811"/>
            <a:ext cx="134960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accent6"/>
                </a:solidFill>
                <a:latin typeface="Calibri"/>
                <a:ea typeface="Calibri"/>
                <a:cs typeface="Calibri"/>
                <a:sym typeface="Calibri"/>
              </a:rPr>
              <a:t>More fair</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7"/>
                                        </p:tgtEl>
                                        <p:attrNameLst>
                                          <p:attrName>style.visibility</p:attrName>
                                        </p:attrNameLst>
                                      </p:cBhvr>
                                      <p:to>
                                        <p:strVal val="visible"/>
                                      </p:to>
                                    </p:set>
                                    <p:animEffect transition="in" filter="fade">
                                      <p:cBhvr>
                                        <p:cTn id="7" dur="500"/>
                                        <p:tgtEl>
                                          <p:spTgt spid="427"/>
                                        </p:tgtEl>
                                      </p:cBhvr>
                                    </p:animEffect>
                                  </p:childTnLst>
                                </p:cTn>
                              </p:par>
                              <p:par>
                                <p:cTn id="8" presetID="10" presetClass="entr" presetSubtype="0" fill="hold" nodeType="withEffect">
                                  <p:stCondLst>
                                    <p:cond delay="0"/>
                                  </p:stCondLst>
                                  <p:childTnLst>
                                    <p:set>
                                      <p:cBhvr>
                                        <p:cTn id="9" dur="1" fill="hold">
                                          <p:stCondLst>
                                            <p:cond delay="0"/>
                                          </p:stCondLst>
                                        </p:cTn>
                                        <p:tgtEl>
                                          <p:spTgt spid="425"/>
                                        </p:tgtEl>
                                        <p:attrNameLst>
                                          <p:attrName>style.visibility</p:attrName>
                                        </p:attrNameLst>
                                      </p:cBhvr>
                                      <p:to>
                                        <p:strVal val="visible"/>
                                      </p:to>
                                    </p:set>
                                    <p:animEffect transition="in" filter="fade">
                                      <p:cBhvr>
                                        <p:cTn id="10" dur="500"/>
                                        <p:tgtEl>
                                          <p:spTgt spid="4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28"/>
                                        </p:tgtEl>
                                        <p:attrNameLst>
                                          <p:attrName>style.visibility</p:attrName>
                                        </p:attrNameLst>
                                      </p:cBhvr>
                                      <p:to>
                                        <p:strVal val="visible"/>
                                      </p:to>
                                    </p:set>
                                    <p:animEffect transition="in" filter="fade">
                                      <p:cBhvr>
                                        <p:cTn id="15" dur="500"/>
                                        <p:tgtEl>
                                          <p:spTgt spid="428"/>
                                        </p:tgtEl>
                                      </p:cBhvr>
                                    </p:animEffect>
                                  </p:childTnLst>
                                </p:cTn>
                              </p:par>
                              <p:par>
                                <p:cTn id="16" presetID="10" presetClass="entr" presetSubtype="0" fill="hold" nodeType="withEffect">
                                  <p:stCondLst>
                                    <p:cond delay="0"/>
                                  </p:stCondLst>
                                  <p:childTnLst>
                                    <p:set>
                                      <p:cBhvr>
                                        <p:cTn id="17" dur="1" fill="hold">
                                          <p:stCondLst>
                                            <p:cond delay="0"/>
                                          </p:stCondLst>
                                        </p:cTn>
                                        <p:tgtEl>
                                          <p:spTgt spid="426"/>
                                        </p:tgtEl>
                                        <p:attrNameLst>
                                          <p:attrName>style.visibility</p:attrName>
                                        </p:attrNameLst>
                                      </p:cBhvr>
                                      <p:to>
                                        <p:strVal val="visible"/>
                                      </p:to>
                                    </p:set>
                                    <p:animEffect transition="in" filter="fade">
                                      <p:cBhvr>
                                        <p:cTn id="18" dur="500"/>
                                        <p:tgtEl>
                                          <p:spTgt spid="4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433" name="Google Shape;433;p17"/>
          <p:cNvPicPr preferRelativeResize="0"/>
          <p:nvPr/>
        </p:nvPicPr>
        <p:blipFill rotWithShape="1">
          <a:blip r:embed="rId3">
            <a:alphaModFix/>
          </a:blip>
          <a:srcRect/>
          <a:stretch/>
        </p:blipFill>
        <p:spPr>
          <a:xfrm>
            <a:off x="0" y="1690686"/>
            <a:ext cx="4031412" cy="4031412"/>
          </a:xfrm>
          <a:prstGeom prst="rect">
            <a:avLst/>
          </a:prstGeom>
          <a:noFill/>
          <a:ln>
            <a:noFill/>
          </a:ln>
        </p:spPr>
      </p:pic>
      <p:sp>
        <p:nvSpPr>
          <p:cNvPr id="434" name="Google Shape;434;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Social impact of AI</a:t>
            </a:r>
            <a:endParaRPr/>
          </a:p>
        </p:txBody>
      </p:sp>
      <p:sp>
        <p:nvSpPr>
          <p:cNvPr id="435" name="Google Shape;435;p17"/>
          <p:cNvSpPr txBox="1">
            <a:spLocks noGrp="1"/>
          </p:cNvSpPr>
          <p:nvPr>
            <p:ph type="body" idx="1"/>
          </p:nvPr>
        </p:nvSpPr>
        <p:spPr>
          <a:xfrm>
            <a:off x="3762554" y="1690687"/>
            <a:ext cx="7822721" cy="4802187"/>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2800"/>
              <a:buNone/>
            </a:pPr>
            <a:r>
              <a:rPr lang="en-US"/>
              <a:t>The previous example shows how AI applications can end up being </a:t>
            </a:r>
            <a:r>
              <a:rPr lang="en-US" b="1">
                <a:solidFill>
                  <a:srgbClr val="BF9000"/>
                </a:solidFill>
              </a:rPr>
              <a:t>biased</a:t>
            </a:r>
            <a:r>
              <a:rPr lang="en-US"/>
              <a:t>, and treat different populations differently.</a:t>
            </a:r>
            <a:endParaRPr/>
          </a:p>
          <a:p>
            <a:pPr marL="0" lvl="0" indent="0" algn="l" rtl="0">
              <a:lnSpc>
                <a:spcPct val="90000"/>
              </a:lnSpc>
              <a:spcBef>
                <a:spcPts val="1000"/>
              </a:spcBef>
              <a:spcAft>
                <a:spcPts val="0"/>
              </a:spcAft>
              <a:buClr>
                <a:schemeClr val="dk1"/>
              </a:buClr>
              <a:buSzPts val="2800"/>
              <a:buNone/>
            </a:pPr>
            <a:r>
              <a:rPr lang="en-US"/>
              <a:t>Note that this often happens involuntarily: the algorithm was not trained to be unfair to a group, it has simply learned based on the examples it was shown. </a:t>
            </a:r>
            <a:endParaRPr/>
          </a:p>
          <a:p>
            <a:pPr marL="0" lvl="0" indent="0" algn="l" rtl="0">
              <a:lnSpc>
                <a:spcPct val="90000"/>
              </a:lnSpc>
              <a:spcBef>
                <a:spcPts val="1000"/>
              </a:spcBef>
              <a:spcAft>
                <a:spcPts val="0"/>
              </a:spcAft>
              <a:buClr>
                <a:schemeClr val="dk1"/>
              </a:buClr>
              <a:buSzPts val="2800"/>
              <a:buNone/>
            </a:pPr>
            <a:r>
              <a:rPr lang="en-US"/>
              <a:t>In complex problems, it is difficult to achieve a good representation of the information we are trying to classify, and we are likely dealing with a lot of noise. Coming up with a good algorithm is challenging, and the consequences for real people can be severe.</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440" name="Google Shape;440;p23"/>
          <p:cNvPicPr preferRelativeResize="0"/>
          <p:nvPr/>
        </p:nvPicPr>
        <p:blipFill rotWithShape="1">
          <a:blip r:embed="rId3">
            <a:alphaModFix/>
          </a:blip>
          <a:srcRect t="10476" b="37143"/>
          <a:stretch/>
        </p:blipFill>
        <p:spPr>
          <a:xfrm>
            <a:off x="7794172" y="3074732"/>
            <a:ext cx="4397828" cy="2303625"/>
          </a:xfrm>
          <a:prstGeom prst="rect">
            <a:avLst/>
          </a:prstGeom>
          <a:noFill/>
          <a:ln>
            <a:noFill/>
          </a:ln>
        </p:spPr>
      </p:pic>
      <p:sp>
        <p:nvSpPr>
          <p:cNvPr id="441" name="Google Shape;441;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Other kinds of bias - algorithmic bias</a:t>
            </a:r>
            <a:endParaRPr/>
          </a:p>
        </p:txBody>
      </p:sp>
      <p:sp>
        <p:nvSpPr>
          <p:cNvPr id="442" name="Google Shape;442;p23"/>
          <p:cNvSpPr txBox="1">
            <a:spLocks noGrp="1"/>
          </p:cNvSpPr>
          <p:nvPr>
            <p:ph type="body" idx="1"/>
          </p:nvPr>
        </p:nvSpPr>
        <p:spPr>
          <a:xfrm>
            <a:off x="838200" y="1825625"/>
            <a:ext cx="10515600" cy="347251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US" sz="2400"/>
              <a:t>A biased dataset will most likely produce a biased algorithm.</a:t>
            </a:r>
            <a:endParaRPr/>
          </a:p>
          <a:p>
            <a:pPr marL="0" lvl="0" indent="0" algn="l" rtl="0">
              <a:lnSpc>
                <a:spcPct val="90000"/>
              </a:lnSpc>
              <a:spcBef>
                <a:spcPts val="1000"/>
              </a:spcBef>
              <a:spcAft>
                <a:spcPts val="0"/>
              </a:spcAft>
              <a:buClr>
                <a:schemeClr val="dk1"/>
              </a:buClr>
              <a:buSzPts val="1200"/>
              <a:buNone/>
            </a:pPr>
            <a:endParaRPr sz="1200"/>
          </a:p>
          <a:p>
            <a:pPr marL="0" lvl="0" indent="0" algn="l" rtl="0">
              <a:lnSpc>
                <a:spcPct val="90000"/>
              </a:lnSpc>
              <a:spcBef>
                <a:spcPts val="1000"/>
              </a:spcBef>
              <a:spcAft>
                <a:spcPts val="0"/>
              </a:spcAft>
              <a:buClr>
                <a:schemeClr val="dk1"/>
              </a:buClr>
              <a:buSzPts val="2400"/>
              <a:buNone/>
            </a:pPr>
            <a:r>
              <a:rPr lang="en-US" sz="2400"/>
              <a:t>We talk about </a:t>
            </a:r>
            <a:r>
              <a:rPr lang="en-US" sz="2400" b="1">
                <a:solidFill>
                  <a:srgbClr val="BF9000"/>
                </a:solidFill>
              </a:rPr>
              <a:t>algorithmic bias</a:t>
            </a:r>
            <a:r>
              <a:rPr lang="en-US" sz="2400" b="1" baseline="30000">
                <a:solidFill>
                  <a:srgbClr val="BF9000"/>
                </a:solidFill>
              </a:rPr>
              <a:t>(*)</a:t>
            </a:r>
            <a:r>
              <a:rPr lang="en-US" sz="2400" b="1">
                <a:solidFill>
                  <a:srgbClr val="BF9000"/>
                </a:solidFill>
              </a:rPr>
              <a:t> </a:t>
            </a:r>
            <a:r>
              <a:rPr lang="en-US" sz="2400"/>
              <a:t>when an algorithm systematically and unfairly favors a group over others, in a way that has nothing to do with the original intention of the algorithm.</a:t>
            </a:r>
            <a:endParaRPr/>
          </a:p>
          <a:p>
            <a:pPr marL="0" lvl="0" indent="0" algn="l" rtl="0">
              <a:lnSpc>
                <a:spcPct val="90000"/>
              </a:lnSpc>
              <a:spcBef>
                <a:spcPts val="1000"/>
              </a:spcBef>
              <a:spcAft>
                <a:spcPts val="0"/>
              </a:spcAft>
              <a:buClr>
                <a:schemeClr val="dk1"/>
              </a:buClr>
              <a:buSzPts val="2400"/>
              <a:buNone/>
            </a:pPr>
            <a:endParaRPr sz="2400"/>
          </a:p>
        </p:txBody>
      </p:sp>
      <p:sp>
        <p:nvSpPr>
          <p:cNvPr id="443" name="Google Shape;443;p23"/>
          <p:cNvSpPr/>
          <p:nvPr/>
        </p:nvSpPr>
        <p:spPr>
          <a:xfrm>
            <a:off x="995082" y="5513294"/>
            <a:ext cx="10165977" cy="979581"/>
          </a:xfrm>
          <a:prstGeom prst="rect">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baseline="30000">
                <a:solidFill>
                  <a:schemeClr val="lt1"/>
                </a:solidFill>
                <a:latin typeface="Calibri"/>
                <a:ea typeface="Calibri"/>
                <a:cs typeface="Calibri"/>
                <a:sym typeface="Calibri"/>
              </a:rPr>
              <a:t>(*)</a:t>
            </a:r>
            <a:r>
              <a:rPr lang="en-US" sz="2000" b="0" i="0" u="none" strike="noStrike" cap="none">
                <a:solidFill>
                  <a:schemeClr val="lt1"/>
                </a:solidFill>
                <a:latin typeface="Calibri"/>
                <a:ea typeface="Calibri"/>
                <a:cs typeface="Calibri"/>
                <a:sym typeface="Calibri"/>
              </a:rPr>
              <a:t>Note that, in Machine Learning, we also talk about “high bias” in an algorithm when the algorithm is too simple and inflexible to capture the trend in the data. </a:t>
            </a:r>
            <a:endParaRPr sz="2000" b="0" i="0" u="none" strike="noStrike" cap="none" baseline="30000">
              <a:solidFill>
                <a:schemeClr val="lt1"/>
              </a:solidFill>
              <a:latin typeface="Calibri"/>
              <a:ea typeface="Calibri"/>
              <a:cs typeface="Calibri"/>
              <a:sym typeface="Calibri"/>
            </a:endParaRPr>
          </a:p>
        </p:txBody>
      </p:sp>
      <p:sp>
        <p:nvSpPr>
          <p:cNvPr id="444" name="Google Shape;444;p23"/>
          <p:cNvSpPr txBox="1"/>
          <p:nvPr/>
        </p:nvSpPr>
        <p:spPr>
          <a:xfrm>
            <a:off x="838200" y="3863418"/>
            <a:ext cx="7021286"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Calibri"/>
              <a:buNone/>
            </a:pPr>
            <a:r>
              <a:rPr lang="en-US" sz="2400" b="0" i="0" u="none" strike="noStrike" cap="none">
                <a:solidFill>
                  <a:schemeClr val="dk1"/>
                </a:solidFill>
                <a:latin typeface="Calibri"/>
                <a:ea typeface="Calibri"/>
                <a:cs typeface="Calibri"/>
                <a:sym typeface="Calibri"/>
              </a:rPr>
              <a:t>In our example about university admissions, the goal was to admit the best students, but the algorithm is biased against Squares for reasons other than their academic abilities.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g2ffaff14bca_0_21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Other kinds of bias - evaluation bias</a:t>
            </a:r>
            <a:endParaRPr/>
          </a:p>
        </p:txBody>
      </p:sp>
      <p:sp>
        <p:nvSpPr>
          <p:cNvPr id="450" name="Google Shape;450;g2ffaff14bca_0_21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chemeClr val="dk1"/>
              </a:buClr>
              <a:buSzPts val="2800"/>
              <a:buNone/>
            </a:pPr>
            <a:r>
              <a:rPr lang="en-US"/>
              <a:t>After training, a classification algorithm must be tested on a different set of data, to measure its performance on samples it has not seen before.</a:t>
            </a: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r>
              <a:rPr lang="en-US"/>
              <a:t>If the </a:t>
            </a:r>
            <a:r>
              <a:rPr lang="en-US" b="1">
                <a:solidFill>
                  <a:srgbClr val="BF9000"/>
                </a:solidFill>
              </a:rPr>
              <a:t>testing set</a:t>
            </a:r>
            <a:r>
              <a:rPr lang="en-US"/>
              <a:t> is biased in a similar way as the training set, we will remain unaware of possible issue with fairness. We may also report incorrect, overly-confident measure of performance, and deploy an algorithm that will end up failing when used in the real world.</a:t>
            </a: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r>
              <a:rPr lang="en-US"/>
              <a:t>To avoid evaluation bias, it is important that the algorithm is tested on a dataset that well represents the population it will be used by (or on).</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Why does this matter?</a:t>
            </a:r>
            <a:endParaRPr/>
          </a:p>
        </p:txBody>
      </p:sp>
      <p:sp>
        <p:nvSpPr>
          <p:cNvPr id="456" name="Google Shape;456;p24"/>
          <p:cNvSpPr txBox="1">
            <a:spLocks noGrp="1"/>
          </p:cNvSpPr>
          <p:nvPr>
            <p:ph type="body" idx="1"/>
          </p:nvPr>
        </p:nvSpPr>
        <p:spPr>
          <a:xfrm>
            <a:off x="838200" y="1825625"/>
            <a:ext cx="10515600" cy="4667250"/>
          </a:xfrm>
          <a:prstGeom prst="rect">
            <a:avLst/>
          </a:prstGeom>
          <a:noFill/>
          <a:ln>
            <a:noFill/>
          </a:ln>
        </p:spPr>
        <p:txBody>
          <a:bodyPr spcFirstLastPara="1" wrap="square" lIns="91425" tIns="45700" rIns="91425" bIns="45700" anchor="t" anchorCtr="0">
            <a:normAutofit fontScale="77500" lnSpcReduction="20000"/>
          </a:bodyPr>
          <a:lstStyle/>
          <a:p>
            <a:pPr marL="114300" lvl="0" indent="0" algn="l" rtl="0">
              <a:lnSpc>
                <a:spcPct val="90000"/>
              </a:lnSpc>
              <a:spcBef>
                <a:spcPts val="0"/>
              </a:spcBef>
              <a:spcAft>
                <a:spcPts val="0"/>
              </a:spcAft>
              <a:buClr>
                <a:schemeClr val="dk1"/>
              </a:buClr>
              <a:buSzPct val="100000"/>
              <a:buNone/>
            </a:pPr>
            <a:r>
              <a:rPr lang="en-US"/>
              <a:t>L</a:t>
            </a:r>
            <a:r>
              <a:rPr lang="en-US">
                <a:solidFill>
                  <a:schemeClr val="dk1"/>
                </a:solidFill>
              </a:rPr>
              <a:t>earning algorithms are becoming increasingly popular and their application widespread, because they are:</a:t>
            </a:r>
            <a:endParaRPr/>
          </a:p>
          <a:p>
            <a:pPr marL="228600" lvl="0" indent="-228600" algn="l" rtl="0">
              <a:lnSpc>
                <a:spcPct val="90000"/>
              </a:lnSpc>
              <a:spcBef>
                <a:spcPts val="1000"/>
              </a:spcBef>
              <a:spcAft>
                <a:spcPts val="0"/>
              </a:spcAft>
              <a:buClr>
                <a:schemeClr val="dk1"/>
              </a:buClr>
              <a:buSzPct val="100000"/>
              <a:buChar char="•"/>
            </a:pPr>
            <a:r>
              <a:rPr lang="en-US">
                <a:solidFill>
                  <a:schemeClr val="dk1"/>
                </a:solidFill>
              </a:rPr>
              <a:t>Cheap</a:t>
            </a:r>
            <a:endParaRPr/>
          </a:p>
          <a:p>
            <a:pPr marL="228600" lvl="0" indent="-228600" algn="l" rtl="0">
              <a:lnSpc>
                <a:spcPct val="90000"/>
              </a:lnSpc>
              <a:spcBef>
                <a:spcPts val="1000"/>
              </a:spcBef>
              <a:spcAft>
                <a:spcPts val="0"/>
              </a:spcAft>
              <a:buClr>
                <a:schemeClr val="dk1"/>
              </a:buClr>
              <a:buSzPct val="100000"/>
              <a:buChar char="•"/>
            </a:pPr>
            <a:r>
              <a:rPr lang="en-US">
                <a:solidFill>
                  <a:schemeClr val="dk1"/>
                </a:solidFill>
              </a:rPr>
              <a:t>Scalable </a:t>
            </a:r>
            <a:endParaRPr/>
          </a:p>
          <a:p>
            <a:pPr marL="228600" lvl="0" indent="-228600" algn="l" rtl="0">
              <a:lnSpc>
                <a:spcPct val="90000"/>
              </a:lnSpc>
              <a:spcBef>
                <a:spcPts val="1000"/>
              </a:spcBef>
              <a:spcAft>
                <a:spcPts val="0"/>
              </a:spcAft>
              <a:buClr>
                <a:schemeClr val="dk1"/>
              </a:buClr>
              <a:buSzPct val="100000"/>
              <a:buChar char="•"/>
            </a:pPr>
            <a:r>
              <a:rPr lang="en-US">
                <a:solidFill>
                  <a:schemeClr val="dk1"/>
                </a:solidFill>
              </a:rPr>
              <a:t>Automated </a:t>
            </a:r>
            <a:endParaRPr/>
          </a:p>
          <a:p>
            <a:pPr marL="228600" lvl="0" indent="-90804" algn="l" rtl="0">
              <a:lnSpc>
                <a:spcPct val="90000"/>
              </a:lnSpc>
              <a:spcBef>
                <a:spcPts val="1000"/>
              </a:spcBef>
              <a:spcAft>
                <a:spcPts val="0"/>
              </a:spcAft>
              <a:buClr>
                <a:schemeClr val="dk1"/>
              </a:buClr>
              <a:buSzPct val="100000"/>
              <a:buNone/>
            </a:pPr>
            <a:endParaRPr>
              <a:solidFill>
                <a:schemeClr val="dk1"/>
              </a:solidFill>
            </a:endParaRPr>
          </a:p>
          <a:p>
            <a:pPr marL="0" lvl="0" indent="0" algn="l" rtl="0">
              <a:lnSpc>
                <a:spcPct val="90000"/>
              </a:lnSpc>
              <a:spcBef>
                <a:spcPts val="1000"/>
              </a:spcBef>
              <a:spcAft>
                <a:spcPts val="0"/>
              </a:spcAft>
              <a:buClr>
                <a:schemeClr val="dk1"/>
              </a:buClr>
              <a:buSzPct val="100000"/>
              <a:buNone/>
            </a:pPr>
            <a:r>
              <a:rPr lang="en-US">
                <a:solidFill>
                  <a:schemeClr val="dk1"/>
                </a:solidFill>
              </a:rPr>
              <a:t>Unfortunately, they are also:</a:t>
            </a:r>
            <a:endParaRPr/>
          </a:p>
          <a:p>
            <a:pPr marL="228600" lvl="0" indent="-228600" algn="l" rtl="0">
              <a:lnSpc>
                <a:spcPct val="90000"/>
              </a:lnSpc>
              <a:spcBef>
                <a:spcPts val="1000"/>
              </a:spcBef>
              <a:spcAft>
                <a:spcPts val="0"/>
              </a:spcAft>
              <a:buClr>
                <a:schemeClr val="dk1"/>
              </a:buClr>
              <a:buSzPct val="100000"/>
              <a:buChar char="•"/>
            </a:pPr>
            <a:r>
              <a:rPr lang="en-US">
                <a:solidFill>
                  <a:schemeClr val="dk1"/>
                </a:solidFill>
              </a:rPr>
              <a:t>Seemingly objective - for years, the idea of bias in algorithms was rejected, because it was thought that, because machines d</a:t>
            </a:r>
            <a:r>
              <a:rPr lang="en-US"/>
              <a:t>o </a:t>
            </a:r>
            <a:r>
              <a:rPr lang="en-US">
                <a:solidFill>
                  <a:schemeClr val="dk1"/>
                </a:solidFill>
              </a:rPr>
              <a:t>not have emotions</a:t>
            </a:r>
            <a:r>
              <a:rPr lang="en-US"/>
              <a:t>, they </a:t>
            </a:r>
            <a:r>
              <a:rPr lang="en-US">
                <a:solidFill>
                  <a:schemeClr val="dk1"/>
                </a:solidFill>
              </a:rPr>
              <a:t>could not be sexist, racist, etc…</a:t>
            </a:r>
            <a:endParaRPr/>
          </a:p>
          <a:p>
            <a:pPr marL="228600" lvl="0" indent="-228600" algn="l" rtl="0">
              <a:lnSpc>
                <a:spcPct val="90000"/>
              </a:lnSpc>
              <a:spcBef>
                <a:spcPts val="1000"/>
              </a:spcBef>
              <a:spcAft>
                <a:spcPts val="0"/>
              </a:spcAft>
              <a:buClr>
                <a:schemeClr val="dk1"/>
              </a:buClr>
              <a:buSzPct val="100000"/>
              <a:buChar char="•"/>
            </a:pPr>
            <a:r>
              <a:rPr lang="en-US">
                <a:solidFill>
                  <a:schemeClr val="dk1"/>
                </a:solidFill>
              </a:rPr>
              <a:t>Often lacking appeals processes, because the responsibility of a wrong prediction is difficult to assign (is it the programmer’s fault? Or the client’s?)</a:t>
            </a:r>
            <a:endParaRPr/>
          </a:p>
          <a:p>
            <a:pPr marL="228600" lvl="0" indent="-228600" algn="l" rtl="0">
              <a:lnSpc>
                <a:spcPct val="90000"/>
              </a:lnSpc>
              <a:spcBef>
                <a:spcPts val="1000"/>
              </a:spcBef>
              <a:spcAft>
                <a:spcPts val="0"/>
              </a:spcAft>
              <a:buClr>
                <a:schemeClr val="dk1"/>
              </a:buClr>
              <a:buSzPct val="100000"/>
              <a:buChar char="•"/>
            </a:pPr>
            <a:r>
              <a:rPr lang="en-US">
                <a:solidFill>
                  <a:schemeClr val="dk1"/>
                </a:solidFill>
              </a:rPr>
              <a:t>Not just predicting but also causing the future – decision algorithms can significantly influence the world on which future algorithms will be based, creating a vicious cycle.</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Measuring fairness</a:t>
            </a:r>
            <a:endParaRPr/>
          </a:p>
        </p:txBody>
      </p:sp>
      <p:sp>
        <p:nvSpPr>
          <p:cNvPr id="462" name="Google Shape;462;p25"/>
          <p:cNvSpPr txBox="1">
            <a:spLocks noGrp="1"/>
          </p:cNvSpPr>
          <p:nvPr>
            <p:ph type="body" idx="1"/>
          </p:nvPr>
        </p:nvSpPr>
        <p:spPr>
          <a:xfrm>
            <a:off x="831153" y="1634219"/>
            <a:ext cx="10515600" cy="5032375"/>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en-US"/>
              <a:t>As seen before, high accuracy does not guarantee fairness</a:t>
            </a:r>
            <a:endParaRPr/>
          </a:p>
          <a:p>
            <a:pPr marL="0" lvl="0" indent="0" algn="l" rtl="0">
              <a:lnSpc>
                <a:spcPct val="90000"/>
              </a:lnSpc>
              <a:spcBef>
                <a:spcPts val="1000"/>
              </a:spcBef>
              <a:spcAft>
                <a:spcPts val="0"/>
              </a:spcAft>
              <a:buClr>
                <a:schemeClr val="dk1"/>
              </a:buClr>
              <a:buSzPct val="100000"/>
              <a:buNone/>
            </a:pPr>
            <a:endParaRPr/>
          </a:p>
          <a:p>
            <a:pPr marL="0" lvl="0" indent="0" algn="l" rtl="0">
              <a:lnSpc>
                <a:spcPct val="90000"/>
              </a:lnSpc>
              <a:spcBef>
                <a:spcPts val="1000"/>
              </a:spcBef>
              <a:spcAft>
                <a:spcPts val="0"/>
              </a:spcAft>
              <a:buClr>
                <a:schemeClr val="dk1"/>
              </a:buClr>
              <a:buSzPct val="100000"/>
              <a:buNone/>
            </a:pPr>
            <a:endParaRPr/>
          </a:p>
          <a:p>
            <a:pPr marL="0" lvl="0" indent="0" algn="l" rtl="0">
              <a:lnSpc>
                <a:spcPct val="90000"/>
              </a:lnSpc>
              <a:spcBef>
                <a:spcPts val="1000"/>
              </a:spcBef>
              <a:spcAft>
                <a:spcPts val="0"/>
              </a:spcAft>
              <a:buClr>
                <a:schemeClr val="dk1"/>
              </a:buClr>
              <a:buSzPct val="100000"/>
              <a:buNone/>
            </a:pPr>
            <a:endParaRPr/>
          </a:p>
          <a:p>
            <a:pPr marL="0" lvl="0" indent="0" algn="l" rtl="0">
              <a:lnSpc>
                <a:spcPct val="90000"/>
              </a:lnSpc>
              <a:spcBef>
                <a:spcPts val="1000"/>
              </a:spcBef>
              <a:spcAft>
                <a:spcPts val="0"/>
              </a:spcAft>
              <a:buClr>
                <a:schemeClr val="dk1"/>
              </a:buClr>
              <a:buSzPct val="100000"/>
              <a:buNone/>
            </a:pPr>
            <a:endParaRPr/>
          </a:p>
          <a:p>
            <a:pPr marL="0" lvl="0" indent="0" algn="l" rtl="0">
              <a:lnSpc>
                <a:spcPct val="90000"/>
              </a:lnSpc>
              <a:spcBef>
                <a:spcPts val="1000"/>
              </a:spcBef>
              <a:spcAft>
                <a:spcPts val="0"/>
              </a:spcAft>
              <a:buClr>
                <a:schemeClr val="dk1"/>
              </a:buClr>
              <a:buSzPct val="100000"/>
              <a:buNone/>
            </a:pPr>
            <a:endParaRPr/>
          </a:p>
          <a:p>
            <a:pPr marL="0" lvl="0" indent="0" algn="l" rtl="0">
              <a:lnSpc>
                <a:spcPct val="90000"/>
              </a:lnSpc>
              <a:spcBef>
                <a:spcPts val="1000"/>
              </a:spcBef>
              <a:spcAft>
                <a:spcPts val="0"/>
              </a:spcAft>
              <a:buClr>
                <a:schemeClr val="dk1"/>
              </a:buClr>
              <a:buSzPct val="100000"/>
              <a:buNone/>
            </a:pPr>
            <a:endParaRPr/>
          </a:p>
          <a:p>
            <a:pPr marL="0" lvl="0" indent="0" algn="l" rtl="0">
              <a:lnSpc>
                <a:spcPct val="90000"/>
              </a:lnSpc>
              <a:spcBef>
                <a:spcPts val="1000"/>
              </a:spcBef>
              <a:spcAft>
                <a:spcPts val="0"/>
              </a:spcAft>
              <a:buClr>
                <a:schemeClr val="dk1"/>
              </a:buClr>
              <a:buSzPct val="100000"/>
              <a:buNone/>
            </a:pPr>
            <a:r>
              <a:rPr lang="en-US"/>
              <a:t>Other metrics can be used to measure fairness of an algorithm, for example:</a:t>
            </a:r>
            <a:endParaRPr/>
          </a:p>
          <a:p>
            <a:pPr marL="228600" lvl="0" indent="-228600" algn="l" rtl="0">
              <a:lnSpc>
                <a:spcPct val="90000"/>
              </a:lnSpc>
              <a:spcBef>
                <a:spcPts val="1000"/>
              </a:spcBef>
              <a:spcAft>
                <a:spcPts val="0"/>
              </a:spcAft>
              <a:buClr>
                <a:schemeClr val="dk1"/>
              </a:buClr>
              <a:buSzPct val="100000"/>
              <a:buChar char="•"/>
            </a:pPr>
            <a:r>
              <a:rPr lang="en-US" b="1" i="0">
                <a:solidFill>
                  <a:schemeClr val="dk1"/>
                </a:solidFill>
              </a:rPr>
              <a:t>statistical parity: </a:t>
            </a:r>
            <a:r>
              <a:rPr lang="en-US" i="0">
                <a:solidFill>
                  <a:schemeClr val="dk1"/>
                </a:solidFill>
              </a:rPr>
              <a:t>whether the rates of positive predictions are on par across groups</a:t>
            </a:r>
            <a:endParaRPr/>
          </a:p>
          <a:p>
            <a:pPr marL="228600" lvl="0" indent="-228600" algn="l" rtl="0">
              <a:lnSpc>
                <a:spcPct val="90000"/>
              </a:lnSpc>
              <a:spcBef>
                <a:spcPts val="1000"/>
              </a:spcBef>
              <a:spcAft>
                <a:spcPts val="0"/>
              </a:spcAft>
              <a:buClr>
                <a:schemeClr val="dk1"/>
              </a:buClr>
              <a:buSzPct val="100000"/>
              <a:buChar char="•"/>
            </a:pPr>
            <a:r>
              <a:rPr lang="en-US" b="1">
                <a:solidFill>
                  <a:schemeClr val="dk1"/>
                </a:solidFill>
              </a:rPr>
              <a:t>equal opportunity: </a:t>
            </a:r>
            <a:r>
              <a:rPr lang="en-US" i="0">
                <a:solidFill>
                  <a:schemeClr val="dk1"/>
                </a:solidFill>
              </a:rPr>
              <a:t>whether the ratios of false positives to predicted positives are on par across groups</a:t>
            </a:r>
            <a:endParaRPr b="1">
              <a:solidFill>
                <a:schemeClr val="dk1"/>
              </a:solidFill>
            </a:endParaRPr>
          </a:p>
          <a:p>
            <a:pPr marL="228600" lvl="0" indent="-228600" algn="l" rtl="0">
              <a:lnSpc>
                <a:spcPct val="90000"/>
              </a:lnSpc>
              <a:spcBef>
                <a:spcPts val="1000"/>
              </a:spcBef>
              <a:spcAft>
                <a:spcPts val="0"/>
              </a:spcAft>
              <a:buClr>
                <a:schemeClr val="dk1"/>
              </a:buClr>
              <a:buSzPct val="100000"/>
              <a:buChar char="•"/>
            </a:pPr>
            <a:r>
              <a:rPr lang="en-US" b="1">
                <a:solidFill>
                  <a:schemeClr val="dk1"/>
                </a:solidFill>
              </a:rPr>
              <a:t>predictive equality: </a:t>
            </a:r>
            <a:r>
              <a:rPr lang="en-US" i="0">
                <a:solidFill>
                  <a:schemeClr val="dk1"/>
                </a:solidFill>
              </a:rPr>
              <a:t>whether the ratios of false negatives to predicted negatives are on par across groups</a:t>
            </a:r>
            <a:endParaRPr/>
          </a:p>
        </p:txBody>
      </p:sp>
      <p:grpSp>
        <p:nvGrpSpPr>
          <p:cNvPr id="463" name="Google Shape;463;p25"/>
          <p:cNvGrpSpPr/>
          <p:nvPr/>
        </p:nvGrpSpPr>
        <p:grpSpPr>
          <a:xfrm>
            <a:off x="838200" y="2182692"/>
            <a:ext cx="10101942" cy="1989014"/>
            <a:chOff x="838200" y="2264337"/>
            <a:chExt cx="10101942" cy="1989014"/>
          </a:xfrm>
        </p:grpSpPr>
        <p:grpSp>
          <p:nvGrpSpPr>
            <p:cNvPr id="464" name="Google Shape;464;p25"/>
            <p:cNvGrpSpPr/>
            <p:nvPr/>
          </p:nvGrpSpPr>
          <p:grpSpPr>
            <a:xfrm>
              <a:off x="838200" y="2842038"/>
              <a:ext cx="10101942" cy="1173924"/>
              <a:chOff x="1406770" y="3568362"/>
              <a:chExt cx="7576457" cy="880443"/>
            </a:xfrm>
          </p:grpSpPr>
          <p:cxnSp>
            <p:nvCxnSpPr>
              <p:cNvPr id="465" name="Google Shape;465;p25"/>
              <p:cNvCxnSpPr/>
              <p:nvPr/>
            </p:nvCxnSpPr>
            <p:spPr>
              <a:xfrm>
                <a:off x="1406770" y="3697793"/>
                <a:ext cx="7576456" cy="0"/>
              </a:xfrm>
              <a:prstGeom prst="straightConnector1">
                <a:avLst/>
              </a:prstGeom>
              <a:noFill/>
              <a:ln w="12700" cap="flat" cmpd="sng">
                <a:solidFill>
                  <a:schemeClr val="dk1"/>
                </a:solidFill>
                <a:prstDash val="solid"/>
                <a:miter lim="800000"/>
                <a:headEnd type="none" w="sm" len="sm"/>
                <a:tailEnd type="triangle" w="med" len="med"/>
              </a:ln>
            </p:spPr>
          </p:cxnSp>
          <p:sp>
            <p:nvSpPr>
              <p:cNvPr id="466" name="Google Shape;466;p25"/>
              <p:cNvSpPr txBox="1"/>
              <p:nvPr/>
            </p:nvSpPr>
            <p:spPr>
              <a:xfrm>
                <a:off x="7516168" y="3825557"/>
                <a:ext cx="1467059" cy="623248"/>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Admission test scores</a:t>
                </a:r>
                <a:endParaRPr sz="1400" b="0" i="0" u="none" strike="noStrike" cap="none">
                  <a:solidFill>
                    <a:srgbClr val="000000"/>
                  </a:solidFill>
                  <a:latin typeface="Arial"/>
                  <a:ea typeface="Arial"/>
                  <a:cs typeface="Arial"/>
                  <a:sym typeface="Arial"/>
                </a:endParaRPr>
              </a:p>
            </p:txBody>
          </p:sp>
          <p:sp>
            <p:nvSpPr>
              <p:cNvPr id="467" name="Google Shape;467;p25"/>
              <p:cNvSpPr/>
              <p:nvPr/>
            </p:nvSpPr>
            <p:spPr>
              <a:xfrm>
                <a:off x="2049863" y="3592285"/>
                <a:ext cx="171418" cy="233262"/>
              </a:xfrm>
              <a:prstGeom prst="rect">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468" name="Google Shape;468;p25"/>
              <p:cNvSpPr/>
              <p:nvPr/>
            </p:nvSpPr>
            <p:spPr>
              <a:xfrm>
                <a:off x="3449989" y="3592284"/>
                <a:ext cx="171418" cy="233262"/>
              </a:xfrm>
              <a:prstGeom prst="rect">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469" name="Google Shape;469;p25"/>
              <p:cNvSpPr/>
              <p:nvPr/>
            </p:nvSpPr>
            <p:spPr>
              <a:xfrm>
                <a:off x="2819704" y="3592284"/>
                <a:ext cx="171418" cy="233262"/>
              </a:xfrm>
              <a:prstGeom prst="rect">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470" name="Google Shape;470;p25"/>
              <p:cNvSpPr/>
              <p:nvPr/>
            </p:nvSpPr>
            <p:spPr>
              <a:xfrm>
                <a:off x="3232923" y="3592284"/>
                <a:ext cx="171418" cy="233262"/>
              </a:xfrm>
              <a:prstGeom prst="rect">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471" name="Google Shape;471;p25"/>
              <p:cNvSpPr/>
              <p:nvPr/>
            </p:nvSpPr>
            <p:spPr>
              <a:xfrm>
                <a:off x="2597397" y="3592285"/>
                <a:ext cx="171418" cy="233262"/>
              </a:xfrm>
              <a:prstGeom prst="rect">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472" name="Google Shape;472;p25"/>
              <p:cNvSpPr/>
              <p:nvPr/>
            </p:nvSpPr>
            <p:spPr>
              <a:xfrm>
                <a:off x="3023609" y="3592284"/>
                <a:ext cx="171418" cy="233262"/>
              </a:xfrm>
              <a:prstGeom prst="rect">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473" name="Google Shape;473;p25"/>
              <p:cNvSpPr/>
              <p:nvPr/>
            </p:nvSpPr>
            <p:spPr>
              <a:xfrm>
                <a:off x="3748329" y="3592284"/>
                <a:ext cx="231112" cy="231112"/>
              </a:xfrm>
              <a:prstGeom prst="ellipse">
                <a:avLst/>
              </a:prstGeom>
              <a:solidFill>
                <a:schemeClr val="accent4"/>
              </a:solidFill>
              <a:ln w="12700" cap="flat" cmpd="sng">
                <a:solidFill>
                  <a:srgbClr val="6B51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474" name="Google Shape;474;p25"/>
              <p:cNvSpPr/>
              <p:nvPr/>
            </p:nvSpPr>
            <p:spPr>
              <a:xfrm>
                <a:off x="4053105" y="3592284"/>
                <a:ext cx="231112" cy="231112"/>
              </a:xfrm>
              <a:prstGeom prst="ellipse">
                <a:avLst/>
              </a:prstGeom>
              <a:solidFill>
                <a:schemeClr val="accent4"/>
              </a:solidFill>
              <a:ln w="12700" cap="flat" cmpd="sng">
                <a:solidFill>
                  <a:srgbClr val="6B51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475" name="Google Shape;475;p25"/>
              <p:cNvSpPr/>
              <p:nvPr/>
            </p:nvSpPr>
            <p:spPr>
              <a:xfrm>
                <a:off x="4356500" y="3595632"/>
                <a:ext cx="231112" cy="231112"/>
              </a:xfrm>
              <a:prstGeom prst="ellipse">
                <a:avLst/>
              </a:prstGeom>
              <a:solidFill>
                <a:schemeClr val="accent4"/>
              </a:solidFill>
              <a:ln w="12700" cap="flat" cmpd="sng">
                <a:solidFill>
                  <a:srgbClr val="6B51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476" name="Google Shape;476;p25"/>
              <p:cNvSpPr/>
              <p:nvPr/>
            </p:nvSpPr>
            <p:spPr>
              <a:xfrm>
                <a:off x="4654280" y="3592284"/>
                <a:ext cx="231112" cy="231112"/>
              </a:xfrm>
              <a:prstGeom prst="ellipse">
                <a:avLst/>
              </a:prstGeom>
              <a:solidFill>
                <a:schemeClr val="accent4"/>
              </a:solidFill>
              <a:ln w="12700" cap="flat" cmpd="sng">
                <a:solidFill>
                  <a:srgbClr val="6B51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477" name="Google Shape;477;p25"/>
              <p:cNvSpPr/>
              <p:nvPr/>
            </p:nvSpPr>
            <p:spPr>
              <a:xfrm>
                <a:off x="6021166" y="3573860"/>
                <a:ext cx="231112" cy="231112"/>
              </a:xfrm>
              <a:prstGeom prst="ellipse">
                <a:avLst/>
              </a:prstGeom>
              <a:solidFill>
                <a:schemeClr val="accent4"/>
              </a:solidFill>
              <a:ln w="12700" cap="flat" cmpd="sng">
                <a:solidFill>
                  <a:srgbClr val="6B51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478" name="Google Shape;478;p25"/>
              <p:cNvSpPr/>
              <p:nvPr/>
            </p:nvSpPr>
            <p:spPr>
              <a:xfrm>
                <a:off x="5740524" y="3572186"/>
                <a:ext cx="231112" cy="231112"/>
              </a:xfrm>
              <a:prstGeom prst="ellipse">
                <a:avLst/>
              </a:prstGeom>
              <a:solidFill>
                <a:schemeClr val="accent4"/>
              </a:solidFill>
              <a:ln w="12700" cap="flat" cmpd="sng">
                <a:solidFill>
                  <a:srgbClr val="6B51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479" name="Google Shape;479;p25"/>
              <p:cNvSpPr/>
              <p:nvPr/>
            </p:nvSpPr>
            <p:spPr>
              <a:xfrm>
                <a:off x="5467864" y="3582237"/>
                <a:ext cx="231112" cy="231112"/>
              </a:xfrm>
              <a:prstGeom prst="ellipse">
                <a:avLst/>
              </a:prstGeom>
              <a:solidFill>
                <a:schemeClr val="accent4"/>
              </a:solidFill>
              <a:ln w="12700" cap="flat" cmpd="sng">
                <a:solidFill>
                  <a:srgbClr val="6B51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480" name="Google Shape;480;p25"/>
              <p:cNvSpPr/>
              <p:nvPr/>
            </p:nvSpPr>
            <p:spPr>
              <a:xfrm>
                <a:off x="7669642" y="3575048"/>
                <a:ext cx="231112" cy="231112"/>
              </a:xfrm>
              <a:prstGeom prst="ellipse">
                <a:avLst/>
              </a:prstGeom>
              <a:solidFill>
                <a:schemeClr val="accent4"/>
              </a:solidFill>
              <a:ln w="12700" cap="flat" cmpd="sng">
                <a:solidFill>
                  <a:srgbClr val="6B51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481" name="Google Shape;481;p25"/>
              <p:cNvSpPr/>
              <p:nvPr/>
            </p:nvSpPr>
            <p:spPr>
              <a:xfrm>
                <a:off x="7389000" y="3573374"/>
                <a:ext cx="231112" cy="231112"/>
              </a:xfrm>
              <a:prstGeom prst="ellipse">
                <a:avLst/>
              </a:prstGeom>
              <a:solidFill>
                <a:schemeClr val="accent4"/>
              </a:solidFill>
              <a:ln w="12700" cap="flat" cmpd="sng">
                <a:solidFill>
                  <a:srgbClr val="6B51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482" name="Google Shape;482;p25"/>
              <p:cNvSpPr/>
              <p:nvPr/>
            </p:nvSpPr>
            <p:spPr>
              <a:xfrm>
                <a:off x="7116340" y="3583425"/>
                <a:ext cx="231112" cy="231112"/>
              </a:xfrm>
              <a:prstGeom prst="ellipse">
                <a:avLst/>
              </a:prstGeom>
              <a:solidFill>
                <a:schemeClr val="accent4"/>
              </a:solidFill>
              <a:ln w="12700" cap="flat" cmpd="sng">
                <a:solidFill>
                  <a:srgbClr val="6B51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483" name="Google Shape;483;p25"/>
              <p:cNvSpPr/>
              <p:nvPr/>
            </p:nvSpPr>
            <p:spPr>
              <a:xfrm>
                <a:off x="6848857" y="3573860"/>
                <a:ext cx="231112" cy="231112"/>
              </a:xfrm>
              <a:prstGeom prst="ellipse">
                <a:avLst/>
              </a:prstGeom>
              <a:solidFill>
                <a:schemeClr val="accent4"/>
              </a:solidFill>
              <a:ln w="12700" cap="flat" cmpd="sng">
                <a:solidFill>
                  <a:srgbClr val="6B51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484" name="Google Shape;484;p25"/>
              <p:cNvSpPr/>
              <p:nvPr/>
            </p:nvSpPr>
            <p:spPr>
              <a:xfrm>
                <a:off x="6568215" y="3572186"/>
                <a:ext cx="231112" cy="231112"/>
              </a:xfrm>
              <a:prstGeom prst="ellipse">
                <a:avLst/>
              </a:prstGeom>
              <a:solidFill>
                <a:schemeClr val="accent4"/>
              </a:solidFill>
              <a:ln w="12700" cap="flat" cmpd="sng">
                <a:solidFill>
                  <a:srgbClr val="6B51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485" name="Google Shape;485;p25"/>
              <p:cNvSpPr/>
              <p:nvPr/>
            </p:nvSpPr>
            <p:spPr>
              <a:xfrm>
                <a:off x="6295555" y="3582237"/>
                <a:ext cx="231112" cy="231112"/>
              </a:xfrm>
              <a:prstGeom prst="ellipse">
                <a:avLst/>
              </a:prstGeom>
              <a:solidFill>
                <a:schemeClr val="accent4"/>
              </a:solidFill>
              <a:ln w="12700" cap="flat" cmpd="sng">
                <a:solidFill>
                  <a:srgbClr val="6B51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486" name="Google Shape;486;p25"/>
              <p:cNvSpPr/>
              <p:nvPr/>
            </p:nvSpPr>
            <p:spPr>
              <a:xfrm>
                <a:off x="8505652" y="3572186"/>
                <a:ext cx="231112" cy="231112"/>
              </a:xfrm>
              <a:prstGeom prst="ellipse">
                <a:avLst/>
              </a:prstGeom>
              <a:solidFill>
                <a:schemeClr val="accent4"/>
              </a:solidFill>
              <a:ln w="12700" cap="flat" cmpd="sng">
                <a:solidFill>
                  <a:srgbClr val="6B51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487" name="Google Shape;487;p25"/>
              <p:cNvSpPr/>
              <p:nvPr/>
            </p:nvSpPr>
            <p:spPr>
              <a:xfrm>
                <a:off x="8225010" y="3570512"/>
                <a:ext cx="231112" cy="231112"/>
              </a:xfrm>
              <a:prstGeom prst="ellipse">
                <a:avLst/>
              </a:prstGeom>
              <a:solidFill>
                <a:schemeClr val="accent4"/>
              </a:solidFill>
              <a:ln w="12700" cap="flat" cmpd="sng">
                <a:solidFill>
                  <a:srgbClr val="6B51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488" name="Google Shape;488;p25"/>
              <p:cNvSpPr/>
              <p:nvPr/>
            </p:nvSpPr>
            <p:spPr>
              <a:xfrm>
                <a:off x="7952350" y="3580563"/>
                <a:ext cx="231112" cy="231112"/>
              </a:xfrm>
              <a:prstGeom prst="ellipse">
                <a:avLst/>
              </a:prstGeom>
              <a:solidFill>
                <a:schemeClr val="accent4"/>
              </a:solidFill>
              <a:ln w="12700" cap="flat" cmpd="sng">
                <a:solidFill>
                  <a:srgbClr val="6B51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489" name="Google Shape;489;p25"/>
              <p:cNvSpPr/>
              <p:nvPr/>
            </p:nvSpPr>
            <p:spPr>
              <a:xfrm>
                <a:off x="5209671" y="3568362"/>
                <a:ext cx="171418" cy="233262"/>
              </a:xfrm>
              <a:prstGeom prst="rect">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490" name="Google Shape;490;p25"/>
              <p:cNvSpPr/>
              <p:nvPr/>
            </p:nvSpPr>
            <p:spPr>
              <a:xfrm>
                <a:off x="4992605" y="3568362"/>
                <a:ext cx="171418" cy="233262"/>
              </a:xfrm>
              <a:prstGeom prst="rect">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grpSp>
        <p:sp>
          <p:nvSpPr>
            <p:cNvPr id="491" name="Google Shape;491;p25"/>
            <p:cNvSpPr txBox="1"/>
            <p:nvPr/>
          </p:nvSpPr>
          <p:spPr>
            <a:xfrm>
              <a:off x="2654260" y="2514411"/>
              <a:ext cx="33855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492" name="Google Shape;492;p25"/>
            <p:cNvSpPr txBox="1"/>
            <p:nvPr/>
          </p:nvSpPr>
          <p:spPr>
            <a:xfrm>
              <a:off x="3500134" y="2514410"/>
              <a:ext cx="33855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493" name="Google Shape;493;p25"/>
            <p:cNvSpPr txBox="1"/>
            <p:nvPr/>
          </p:nvSpPr>
          <p:spPr>
            <a:xfrm>
              <a:off x="3209218" y="2521298"/>
              <a:ext cx="33855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494" name="Google Shape;494;p25"/>
            <p:cNvSpPr txBox="1"/>
            <p:nvPr/>
          </p:nvSpPr>
          <p:spPr>
            <a:xfrm>
              <a:off x="5835430" y="2514406"/>
              <a:ext cx="33855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495" name="Google Shape;495;p25"/>
            <p:cNvSpPr txBox="1"/>
            <p:nvPr/>
          </p:nvSpPr>
          <p:spPr>
            <a:xfrm>
              <a:off x="5556616" y="2514407"/>
              <a:ext cx="33855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496" name="Google Shape;496;p25"/>
            <p:cNvSpPr txBox="1"/>
            <p:nvPr/>
          </p:nvSpPr>
          <p:spPr>
            <a:xfrm>
              <a:off x="4741970" y="2514408"/>
              <a:ext cx="385149"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497" name="Google Shape;497;p25"/>
            <p:cNvSpPr txBox="1"/>
            <p:nvPr/>
          </p:nvSpPr>
          <p:spPr>
            <a:xfrm>
              <a:off x="9142893" y="2465110"/>
              <a:ext cx="33855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498" name="Google Shape;498;p25"/>
            <p:cNvSpPr txBox="1"/>
            <p:nvPr/>
          </p:nvSpPr>
          <p:spPr>
            <a:xfrm>
              <a:off x="8071336" y="2492860"/>
              <a:ext cx="33855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499" name="Google Shape;499;p25"/>
            <p:cNvSpPr txBox="1"/>
            <p:nvPr/>
          </p:nvSpPr>
          <p:spPr>
            <a:xfrm>
              <a:off x="7682504" y="2492863"/>
              <a:ext cx="33855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500" name="Google Shape;500;p25"/>
            <p:cNvSpPr txBox="1"/>
            <p:nvPr/>
          </p:nvSpPr>
          <p:spPr>
            <a:xfrm>
              <a:off x="7324482" y="2492863"/>
              <a:ext cx="33855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501" name="Google Shape;501;p25"/>
            <p:cNvSpPr txBox="1"/>
            <p:nvPr/>
          </p:nvSpPr>
          <p:spPr>
            <a:xfrm>
              <a:off x="10273090" y="2459756"/>
              <a:ext cx="33855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502" name="Google Shape;502;p25"/>
            <p:cNvSpPr txBox="1"/>
            <p:nvPr/>
          </p:nvSpPr>
          <p:spPr>
            <a:xfrm>
              <a:off x="9884258" y="2459759"/>
              <a:ext cx="33855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503" name="Google Shape;503;p25"/>
            <p:cNvSpPr txBox="1"/>
            <p:nvPr/>
          </p:nvSpPr>
          <p:spPr>
            <a:xfrm>
              <a:off x="9526237" y="2459759"/>
              <a:ext cx="33855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504" name="Google Shape;504;p25"/>
            <p:cNvSpPr txBox="1"/>
            <p:nvPr/>
          </p:nvSpPr>
          <p:spPr>
            <a:xfrm>
              <a:off x="8409120" y="2493123"/>
              <a:ext cx="33855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505" name="Google Shape;505;p25"/>
            <p:cNvSpPr txBox="1"/>
            <p:nvPr/>
          </p:nvSpPr>
          <p:spPr>
            <a:xfrm>
              <a:off x="8809469" y="2468282"/>
              <a:ext cx="27924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506" name="Google Shape;506;p25"/>
            <p:cNvSpPr txBox="1"/>
            <p:nvPr/>
          </p:nvSpPr>
          <p:spPr>
            <a:xfrm>
              <a:off x="7004125" y="2488547"/>
              <a:ext cx="27924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507" name="Google Shape;507;p25"/>
            <p:cNvSpPr txBox="1"/>
            <p:nvPr/>
          </p:nvSpPr>
          <p:spPr>
            <a:xfrm>
              <a:off x="6616929" y="2490628"/>
              <a:ext cx="27924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508" name="Google Shape;508;p25"/>
            <p:cNvSpPr txBox="1"/>
            <p:nvPr/>
          </p:nvSpPr>
          <p:spPr>
            <a:xfrm>
              <a:off x="6243922" y="2494039"/>
              <a:ext cx="27924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509" name="Google Shape;509;p25"/>
            <p:cNvSpPr txBox="1"/>
            <p:nvPr/>
          </p:nvSpPr>
          <p:spPr>
            <a:xfrm>
              <a:off x="1656788" y="2493532"/>
              <a:ext cx="27924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510" name="Google Shape;510;p25"/>
            <p:cNvSpPr txBox="1"/>
            <p:nvPr/>
          </p:nvSpPr>
          <p:spPr>
            <a:xfrm>
              <a:off x="2395049" y="2488547"/>
              <a:ext cx="27924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511" name="Google Shape;511;p25"/>
            <p:cNvSpPr txBox="1"/>
            <p:nvPr/>
          </p:nvSpPr>
          <p:spPr>
            <a:xfrm>
              <a:off x="2973649" y="2480140"/>
              <a:ext cx="27924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512" name="Google Shape;512;p25"/>
            <p:cNvSpPr txBox="1"/>
            <p:nvPr/>
          </p:nvSpPr>
          <p:spPr>
            <a:xfrm>
              <a:off x="3950012" y="2480140"/>
              <a:ext cx="27924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513" name="Google Shape;513;p25"/>
            <p:cNvSpPr txBox="1"/>
            <p:nvPr/>
          </p:nvSpPr>
          <p:spPr>
            <a:xfrm>
              <a:off x="4364826" y="2480140"/>
              <a:ext cx="27924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514" name="Google Shape;514;p25"/>
            <p:cNvSpPr txBox="1"/>
            <p:nvPr/>
          </p:nvSpPr>
          <p:spPr>
            <a:xfrm>
              <a:off x="5169857" y="2490628"/>
              <a:ext cx="27924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cxnSp>
          <p:nvCxnSpPr>
            <p:cNvPr id="515" name="Google Shape;515;p25"/>
            <p:cNvCxnSpPr/>
            <p:nvPr/>
          </p:nvCxnSpPr>
          <p:spPr>
            <a:xfrm>
              <a:off x="7329785" y="2264337"/>
              <a:ext cx="0" cy="1527349"/>
            </a:xfrm>
            <a:prstGeom prst="straightConnector1">
              <a:avLst/>
            </a:prstGeom>
            <a:noFill/>
            <a:ln w="9525" cap="flat" cmpd="sng">
              <a:solidFill>
                <a:schemeClr val="accent6"/>
              </a:solidFill>
              <a:prstDash val="dash"/>
              <a:round/>
              <a:headEnd type="none" w="sm" len="sm"/>
              <a:tailEnd type="none" w="sm" len="sm"/>
            </a:ln>
          </p:spPr>
        </p:cxnSp>
        <p:sp>
          <p:nvSpPr>
            <p:cNvPr id="516" name="Google Shape;516;p25"/>
            <p:cNvSpPr txBox="1"/>
            <p:nvPr/>
          </p:nvSpPr>
          <p:spPr>
            <a:xfrm>
              <a:off x="6168090" y="3791686"/>
              <a:ext cx="2282869"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accent6"/>
                  </a:solidFill>
                  <a:latin typeface="Calibri"/>
                  <a:ea typeface="Calibri"/>
                  <a:cs typeface="Calibri"/>
                  <a:sym typeface="Calibri"/>
                </a:rPr>
                <a:t>Highest accuracy</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g2ffaff14bca_0_222"/>
          <p:cNvSpPr txBox="1">
            <a:spLocks noGrp="1"/>
          </p:cNvSpPr>
          <p:nvPr>
            <p:ph type="title"/>
          </p:nvPr>
        </p:nvSpPr>
        <p:spPr>
          <a:xfrm>
            <a:off x="831850" y="3258468"/>
            <a:ext cx="10515600" cy="13041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Data Ownership in the Age of AI</a:t>
            </a:r>
            <a:endParaRPr/>
          </a:p>
        </p:txBody>
      </p:sp>
      <p:sp>
        <p:nvSpPr>
          <p:cNvPr id="523" name="Google Shape;523;g2ffaff14bca_0_222"/>
          <p:cNvSpPr txBox="1">
            <a:spLocks noGrp="1"/>
          </p:cNvSpPr>
          <p:nvPr>
            <p:ph type="body" idx="1"/>
          </p:nvPr>
        </p:nvSpPr>
        <p:spPr>
          <a:xfrm>
            <a:off x="831850" y="4589463"/>
            <a:ext cx="10515600" cy="15003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g2ffaff14bca_0_22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Data ownership in AI age: Why does it matter?</a:t>
            </a:r>
            <a:endParaRPr/>
          </a:p>
        </p:txBody>
      </p:sp>
      <p:sp>
        <p:nvSpPr>
          <p:cNvPr id="530" name="Google Shape;530;g2ffaff14bca_0_22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We live in an age where data fuels innovation; data is the backbone of AI and machine learning algorithms</a:t>
            </a:r>
            <a:endParaRPr/>
          </a:p>
          <a:p>
            <a:pPr marL="228600" lvl="0" indent="-228600" algn="l" rtl="0">
              <a:lnSpc>
                <a:spcPct val="90000"/>
              </a:lnSpc>
              <a:spcBef>
                <a:spcPts val="1000"/>
              </a:spcBef>
              <a:spcAft>
                <a:spcPts val="0"/>
              </a:spcAft>
              <a:buClr>
                <a:schemeClr val="dk1"/>
              </a:buClr>
              <a:buSzPts val="2800"/>
              <a:buChar char="•"/>
            </a:pPr>
            <a:r>
              <a:rPr lang="en-US"/>
              <a:t>Understanding data ownership goes beyond legal matters; decisions made from data and AI based algorithms are expected to have the broader societal and ethical implications.</a:t>
            </a:r>
            <a:endParaRPr/>
          </a:p>
          <a:p>
            <a:pPr marL="228600" lvl="0" indent="-228600" algn="l" rtl="0">
              <a:lnSpc>
                <a:spcPct val="90000"/>
              </a:lnSpc>
              <a:spcBef>
                <a:spcPts val="1000"/>
              </a:spcBef>
              <a:spcAft>
                <a:spcPts val="0"/>
              </a:spcAft>
              <a:buClr>
                <a:schemeClr val="dk1"/>
              </a:buClr>
              <a:buSzPts val="2800"/>
              <a:buChar char="•"/>
            </a:pPr>
            <a:r>
              <a:rPr lang="en-US"/>
              <a:t>Companies with ownership of high-quality data are better positioned to unlock domain specific insights increasing their chances for innovations, monetizing the models and expanding competitive advantage.</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g2ffaff14bca_0_23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What is data ownership?</a:t>
            </a:r>
            <a:endParaRPr/>
          </a:p>
        </p:txBody>
      </p:sp>
      <p:sp>
        <p:nvSpPr>
          <p:cNvPr id="537" name="Google Shape;537;g2ffaff14bca_0_234"/>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Data ownership determines who has the legal rights to control, access, and use data.</a:t>
            </a:r>
            <a:endParaRPr/>
          </a:p>
          <a:p>
            <a:pPr marL="228600" lvl="0" indent="-228600" algn="l" rtl="0">
              <a:lnSpc>
                <a:spcPct val="90000"/>
              </a:lnSpc>
              <a:spcBef>
                <a:spcPts val="1000"/>
              </a:spcBef>
              <a:spcAft>
                <a:spcPts val="0"/>
              </a:spcAft>
              <a:buClr>
                <a:schemeClr val="dk1"/>
              </a:buClr>
              <a:buSzPts val="2800"/>
              <a:buChar char="•"/>
            </a:pPr>
            <a:r>
              <a:rPr lang="en-US"/>
              <a:t>As such, data ownership deals with the issues of intellectual property, and the roles of various stakeholders, including individuals, organizations, and governments and regulatory bodies.</a:t>
            </a:r>
            <a:endParaRPr/>
          </a:p>
        </p:txBody>
      </p:sp>
      <p:pic>
        <p:nvPicPr>
          <p:cNvPr id="538" name="Google Shape;538;g2ffaff14bca_0_234"/>
          <p:cNvPicPr preferRelativeResize="0">
            <a:picLocks noGrp="1"/>
          </p:cNvPicPr>
          <p:nvPr>
            <p:ph type="body" idx="2"/>
          </p:nvPr>
        </p:nvPicPr>
        <p:blipFill rotWithShape="1">
          <a:blip r:embed="rId3">
            <a:alphaModFix/>
          </a:blip>
          <a:srcRect/>
          <a:stretch/>
        </p:blipFill>
        <p:spPr>
          <a:xfrm>
            <a:off x="6587331" y="1825625"/>
            <a:ext cx="4351200" cy="43512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g2ffaff14bca_0_241"/>
          <p:cNvSpPr txBox="1">
            <a:spLocks noGrp="1"/>
          </p:cNvSpPr>
          <p:nvPr>
            <p:ph type="title"/>
          </p:nvPr>
        </p:nvSpPr>
        <p:spPr>
          <a:xfrm>
            <a:off x="820783" y="187638"/>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Scenario</a:t>
            </a:r>
            <a:endParaRPr/>
          </a:p>
        </p:txBody>
      </p:sp>
      <p:pic>
        <p:nvPicPr>
          <p:cNvPr id="545" name="Google Shape;545;g2ffaff14bca_0_241"/>
          <p:cNvPicPr preferRelativeResize="0">
            <a:picLocks noGrp="1"/>
          </p:cNvPicPr>
          <p:nvPr>
            <p:ph type="body" idx="1"/>
          </p:nvPr>
        </p:nvPicPr>
        <p:blipFill rotWithShape="1">
          <a:blip r:embed="rId3">
            <a:alphaModFix/>
          </a:blip>
          <a:srcRect/>
          <a:stretch/>
        </p:blipFill>
        <p:spPr>
          <a:xfrm>
            <a:off x="1051696" y="1513201"/>
            <a:ext cx="9426900" cy="3756900"/>
          </a:xfrm>
          <a:prstGeom prst="rect">
            <a:avLst/>
          </a:prstGeom>
          <a:noFill/>
          <a:ln>
            <a:noFill/>
          </a:ln>
        </p:spPr>
      </p:pic>
      <p:sp>
        <p:nvSpPr>
          <p:cNvPr id="546" name="Google Shape;546;g2ffaff14bca_0_241"/>
          <p:cNvSpPr/>
          <p:nvPr/>
        </p:nvSpPr>
        <p:spPr>
          <a:xfrm>
            <a:off x="1280160" y="5270187"/>
            <a:ext cx="9198300" cy="1569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i="0" u="none" strike="noStrike" cap="none">
                <a:solidFill>
                  <a:schemeClr val="dk1"/>
                </a:solidFill>
                <a:latin typeface="Calibri"/>
                <a:ea typeface="Calibri"/>
                <a:cs typeface="Calibri"/>
                <a:sym typeface="Calibri"/>
              </a:rPr>
              <a:t>Question: </a:t>
            </a:r>
            <a:r>
              <a:rPr lang="en-US" sz="2800" b="0" i="0" u="none" strike="noStrike" cap="none">
                <a:solidFill>
                  <a:schemeClr val="dk1"/>
                </a:solidFill>
                <a:latin typeface="Calibri"/>
                <a:ea typeface="Calibri"/>
                <a:cs typeface="Calibri"/>
                <a:sym typeface="Calibri"/>
              </a:rPr>
              <a:t>How can AI companies develop models that respect data ownership while still advancing innovation? </a:t>
            </a:r>
            <a:r>
              <a:rPr lang="en-US" sz="1200" b="0" i="0" u="none" strike="noStrike" cap="none">
                <a:solidFill>
                  <a:schemeClr val="dk1"/>
                </a:solidFill>
                <a:latin typeface="Calibri"/>
                <a:ea typeface="Calibri"/>
                <a:cs typeface="Calibri"/>
                <a:sym typeface="Calibri"/>
              </a:rPr>
              <a:t>https://www.reuters.com/legal/getty-images-lawsuit-says-stability-ai-misused-photos-train-ai-2023-02-06/</a:t>
            </a:r>
            <a:endParaRPr/>
          </a:p>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g2ffaff14bca_0_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 real scenario </a:t>
            </a:r>
            <a:endParaRPr/>
          </a:p>
        </p:txBody>
      </p:sp>
      <p:sp>
        <p:nvSpPr>
          <p:cNvPr id="115" name="Google Shape;115;g2ffaff14bca_0_0"/>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457200" lvl="0" indent="-342900" algn="l" rtl="0">
              <a:spcBef>
                <a:spcPts val="1000"/>
              </a:spcBef>
              <a:spcAft>
                <a:spcPts val="0"/>
              </a:spcAft>
              <a:buSzPts val="1800"/>
              <a:buChar char="•"/>
            </a:pPr>
            <a:r>
              <a:rPr lang="en-US"/>
              <a:t>In 2014, a team at Amazon started working on an algorithm that would automatically rank candidates for hiring</a:t>
            </a:r>
            <a:endParaRPr/>
          </a:p>
          <a:p>
            <a:pPr marL="457200" lvl="0" indent="-342900" algn="l" rtl="0">
              <a:spcBef>
                <a:spcPts val="0"/>
              </a:spcBef>
              <a:spcAft>
                <a:spcPts val="0"/>
              </a:spcAft>
              <a:buSzPts val="1800"/>
              <a:buChar char="•"/>
            </a:pPr>
            <a:r>
              <a:rPr lang="en-US"/>
              <a:t>Advantage: Amazon receives a lot of applications and it has an interest in identifying the best candidates quickly and effectively</a:t>
            </a:r>
            <a:endParaRPr/>
          </a:p>
          <a:p>
            <a:pPr marL="457200" lvl="0" indent="-342900" algn="l" rtl="0">
              <a:spcBef>
                <a:spcPts val="0"/>
              </a:spcBef>
              <a:spcAft>
                <a:spcPts val="0"/>
              </a:spcAft>
              <a:buSzPts val="1800"/>
              <a:buChar char="•"/>
            </a:pPr>
            <a:r>
              <a:rPr lang="en-US"/>
              <a:t>But…</a:t>
            </a:r>
            <a:endParaRPr/>
          </a:p>
        </p:txBody>
      </p:sp>
      <p:pic>
        <p:nvPicPr>
          <p:cNvPr id="116" name="Google Shape;116;g2ffaff14bca_0_0"/>
          <p:cNvPicPr preferRelativeResize="0"/>
          <p:nvPr/>
        </p:nvPicPr>
        <p:blipFill>
          <a:blip r:embed="rId3">
            <a:alphaModFix/>
          </a:blip>
          <a:stretch>
            <a:fillRect/>
          </a:stretch>
        </p:blipFill>
        <p:spPr>
          <a:xfrm rot="-477651">
            <a:off x="1010425" y="2677726"/>
            <a:ext cx="10248900" cy="3200400"/>
          </a:xfrm>
          <a:prstGeom prst="rect">
            <a:avLst/>
          </a:prstGeom>
          <a:noFill/>
          <a:ln>
            <a:noFill/>
          </a:ln>
        </p:spPr>
      </p:pic>
      <p:sp>
        <p:nvSpPr>
          <p:cNvPr id="117" name="Google Shape;117;g2ffaff14bca_0_0"/>
          <p:cNvSpPr txBox="1"/>
          <p:nvPr/>
        </p:nvSpPr>
        <p:spPr>
          <a:xfrm>
            <a:off x="4377800" y="6425225"/>
            <a:ext cx="7673700" cy="31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latin typeface="Calibri"/>
                <a:ea typeface="Calibri"/>
                <a:cs typeface="Calibri"/>
                <a:sym typeface="Calibri"/>
              </a:rPr>
              <a:t>source: </a:t>
            </a:r>
            <a:r>
              <a:rPr lang="en-US" u="sng">
                <a:solidFill>
                  <a:schemeClr val="hlink"/>
                </a:solidFill>
                <a:latin typeface="Calibri"/>
                <a:ea typeface="Calibri"/>
                <a:cs typeface="Calibri"/>
                <a:sym typeface="Calibri"/>
                <a:hlinkClick r:id="rId4"/>
              </a:rPr>
              <a:t>https://www.reuters.com/article/us-amazon-com-jobs-automation-insight-idUSKCN1MK08G/</a:t>
            </a:r>
            <a:r>
              <a:rPr lang="en-US">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anim calcmode="lin" valueType="num">
                                      <p:cBhvr additive="base">
                                        <p:cTn id="7" dur="1000"/>
                                        <p:tgtEl>
                                          <p:spTgt spid="116"/>
                                        </p:tgtEl>
                                        <p:attrNameLst>
                                          <p:attrName>ppt_w</p:attrName>
                                        </p:attrNameLst>
                                      </p:cBhvr>
                                      <p:tavLst>
                                        <p:tav tm="0">
                                          <p:val>
                                            <p:strVal val="0"/>
                                          </p:val>
                                        </p:tav>
                                        <p:tav tm="100000">
                                          <p:val>
                                            <p:strVal val="#ppt_w"/>
                                          </p:val>
                                        </p:tav>
                                      </p:tavLst>
                                    </p:anim>
                                    <p:anim calcmode="lin" valueType="num">
                                      <p:cBhvr additive="base">
                                        <p:cTn id="8" dur="1000"/>
                                        <p:tgtEl>
                                          <p:spTgt spid="11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g2ffaff14bca_0_24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The Challenges of Data Ownership</a:t>
            </a:r>
            <a:endParaRPr/>
          </a:p>
        </p:txBody>
      </p:sp>
      <p:sp>
        <p:nvSpPr>
          <p:cNvPr id="553" name="Google Shape;553;g2ffaff14bca_0_248"/>
          <p:cNvSpPr txBox="1">
            <a:spLocks noGrp="1"/>
          </p:cNvSpPr>
          <p:nvPr>
            <p:ph type="body" idx="1"/>
          </p:nvPr>
        </p:nvSpPr>
        <p:spPr>
          <a:xfrm>
            <a:off x="838200" y="1825625"/>
            <a:ext cx="10515600" cy="45243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800"/>
              <a:buNone/>
            </a:pPr>
            <a:r>
              <a:rPr lang="en-US" b="1"/>
              <a:t>Balancing Innovation and Responsible AI:</a:t>
            </a:r>
            <a:r>
              <a:rPr lang="en-US"/>
              <a:t> How do we create the balance between the use of AI to innovate with responsible and ethical considerations.</a:t>
            </a:r>
            <a:endParaRPr/>
          </a:p>
          <a:p>
            <a:pPr marL="0" lvl="0" indent="0" algn="l" rtl="0">
              <a:lnSpc>
                <a:spcPct val="100000"/>
              </a:lnSpc>
              <a:spcBef>
                <a:spcPts val="0"/>
              </a:spcBef>
              <a:spcAft>
                <a:spcPts val="0"/>
              </a:spcAft>
              <a:buClr>
                <a:schemeClr val="dk1"/>
              </a:buClr>
              <a:buSzPts val="2800"/>
              <a:buNone/>
            </a:pPr>
            <a:endParaRPr/>
          </a:p>
          <a:p>
            <a:pPr marL="0" lvl="0" indent="0" algn="l" rtl="0">
              <a:lnSpc>
                <a:spcPct val="100000"/>
              </a:lnSpc>
              <a:spcBef>
                <a:spcPts val="0"/>
              </a:spcBef>
              <a:spcAft>
                <a:spcPts val="0"/>
              </a:spcAft>
              <a:buClr>
                <a:schemeClr val="dk1"/>
              </a:buClr>
              <a:buSzPts val="2800"/>
              <a:buNone/>
            </a:pPr>
            <a:r>
              <a:rPr lang="en-US" b="1"/>
              <a:t>The Dilemma of Ownership in AI Outputs:</a:t>
            </a:r>
            <a:r>
              <a:rPr lang="en-US"/>
              <a:t> Who owns the data used to train AI models, and who owns the outputs generated by those models?</a:t>
            </a:r>
            <a:endParaRPr/>
          </a:p>
          <a:p>
            <a:pPr marL="0" lvl="0" indent="0" algn="l" rtl="0">
              <a:lnSpc>
                <a:spcPct val="100000"/>
              </a:lnSpc>
              <a:spcBef>
                <a:spcPts val="0"/>
              </a:spcBef>
              <a:spcAft>
                <a:spcPts val="0"/>
              </a:spcAft>
              <a:buClr>
                <a:schemeClr val="dk1"/>
              </a:buClr>
              <a:buSzPts val="2800"/>
              <a:buNone/>
            </a:pPr>
            <a:endParaRPr/>
          </a:p>
          <a:p>
            <a:pPr marL="0" lvl="0" indent="0" algn="l" rtl="0">
              <a:lnSpc>
                <a:spcPct val="100000"/>
              </a:lnSpc>
              <a:spcBef>
                <a:spcPts val="0"/>
              </a:spcBef>
              <a:spcAft>
                <a:spcPts val="0"/>
              </a:spcAft>
              <a:buClr>
                <a:schemeClr val="dk1"/>
              </a:buClr>
              <a:buSzPts val="2800"/>
              <a:buNone/>
            </a:pPr>
            <a:r>
              <a:rPr lang="en-US" b="1"/>
              <a:t>Data flow between jurisdictions: </a:t>
            </a:r>
            <a:r>
              <a:rPr lang="en-US"/>
              <a:t>How should the integrity and data ownership be maintained?</a:t>
            </a:r>
            <a:endParaRPr/>
          </a:p>
          <a:p>
            <a:pPr marL="0" lvl="0" indent="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g2ffaff14bca_0_25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Scenario</a:t>
            </a:r>
            <a:endParaRPr/>
          </a:p>
        </p:txBody>
      </p:sp>
      <p:sp>
        <p:nvSpPr>
          <p:cNvPr id="559" name="Google Shape;559;g2ffaff14bca_0_25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b="1"/>
              <a:t>Situation</a:t>
            </a:r>
            <a:r>
              <a:rPr lang="en-US"/>
              <a:t>: Google's Maps and other location-based services collect extensive data on users' movements and locations to provide real-time traffic updates and personalized recommendations.</a:t>
            </a:r>
            <a:endParaRPr b="1"/>
          </a:p>
          <a:p>
            <a:pPr marL="228600" lvl="0" indent="-228600" algn="l" rtl="0">
              <a:lnSpc>
                <a:spcPct val="90000"/>
              </a:lnSpc>
              <a:spcBef>
                <a:spcPts val="1000"/>
              </a:spcBef>
              <a:spcAft>
                <a:spcPts val="0"/>
              </a:spcAft>
              <a:buClr>
                <a:schemeClr val="dk1"/>
              </a:buClr>
              <a:buSzPts val="2800"/>
              <a:buChar char="•"/>
            </a:pPr>
            <a:r>
              <a:rPr lang="en-US" b="1"/>
              <a:t>Issue</a:t>
            </a:r>
            <a:r>
              <a:rPr lang="en-US"/>
              <a:t>: Privacy advocates raise concerns about continuous location tracking and the potential misuse of location data. Users demand more control over their location data and clarity on how it is used.</a:t>
            </a:r>
            <a:endParaRPr b="1"/>
          </a:p>
          <a:p>
            <a:pPr marL="228600" lvl="0" indent="-228600" algn="l" rtl="0">
              <a:lnSpc>
                <a:spcPct val="90000"/>
              </a:lnSpc>
              <a:spcBef>
                <a:spcPts val="1000"/>
              </a:spcBef>
              <a:spcAft>
                <a:spcPts val="0"/>
              </a:spcAft>
              <a:buClr>
                <a:schemeClr val="dk1"/>
              </a:buClr>
              <a:buSzPts val="2800"/>
              <a:buChar char="•"/>
            </a:pPr>
            <a:r>
              <a:rPr lang="en-US" b="1"/>
              <a:t>Question: </a:t>
            </a:r>
            <a:r>
              <a:rPr lang="en-US"/>
              <a:t>How does Google ensure compliance with international data protection regulations, such as GDPR and CCPA, with respect to location data?</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g2ffaff14bca_0_26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Data Monopolies: A Growing Concern</a:t>
            </a:r>
            <a:endParaRPr/>
          </a:p>
        </p:txBody>
      </p:sp>
      <p:sp>
        <p:nvSpPr>
          <p:cNvPr id="566" name="Google Shape;566;g2ffaff14bca_0_260"/>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fontScale="85000" lnSpcReduction="10000"/>
          </a:bodyPr>
          <a:lstStyle/>
          <a:p>
            <a:pPr marL="228600" lvl="0" indent="-228600" algn="l" rtl="0">
              <a:lnSpc>
                <a:spcPct val="90000"/>
              </a:lnSpc>
              <a:spcBef>
                <a:spcPts val="0"/>
              </a:spcBef>
              <a:spcAft>
                <a:spcPts val="0"/>
              </a:spcAft>
              <a:buClr>
                <a:schemeClr val="dk1"/>
              </a:buClr>
              <a:buSzPct val="100000"/>
              <a:buChar char="•"/>
            </a:pPr>
            <a:r>
              <a:rPr lang="en-US"/>
              <a:t>Data monopolies occurs when a single entity e.g. company, government etc. control data ownership overshadowing the small players.</a:t>
            </a:r>
            <a:endParaRPr/>
          </a:p>
          <a:p>
            <a:pPr marL="228600" lvl="0" indent="-228600" algn="l" rtl="0">
              <a:lnSpc>
                <a:spcPct val="90000"/>
              </a:lnSpc>
              <a:spcBef>
                <a:spcPts val="1000"/>
              </a:spcBef>
              <a:spcAft>
                <a:spcPts val="0"/>
              </a:spcAft>
              <a:buClr>
                <a:schemeClr val="dk1"/>
              </a:buClr>
              <a:buSzPct val="100000"/>
              <a:buChar char="•"/>
            </a:pPr>
            <a:r>
              <a:rPr lang="en-US"/>
              <a:t>The company that has the data has an upper hand on how the data is used.</a:t>
            </a:r>
            <a:endParaRPr/>
          </a:p>
          <a:p>
            <a:pPr marL="228600" lvl="0" indent="-228600" algn="l" rtl="0">
              <a:lnSpc>
                <a:spcPct val="90000"/>
              </a:lnSpc>
              <a:spcBef>
                <a:spcPts val="1000"/>
              </a:spcBef>
              <a:spcAft>
                <a:spcPts val="0"/>
              </a:spcAft>
              <a:buClr>
                <a:schemeClr val="dk1"/>
              </a:buClr>
              <a:buSzPct val="100000"/>
              <a:buChar char="•"/>
            </a:pPr>
            <a:r>
              <a:rPr lang="en-US" b="1"/>
              <a:t>What is the risk introduced by monopolies: </a:t>
            </a:r>
            <a:r>
              <a:rPr lang="en-US"/>
              <a:t>The monopoly entities can create unfair advantages including unfair competition, intentionally limiting innovation and hindering inclusive AI models and decisions.</a:t>
            </a:r>
            <a:endParaRPr/>
          </a:p>
          <a:p>
            <a:pPr marL="0" lvl="0" indent="0" algn="l" rtl="0">
              <a:lnSpc>
                <a:spcPct val="90000"/>
              </a:lnSpc>
              <a:spcBef>
                <a:spcPts val="1000"/>
              </a:spcBef>
              <a:spcAft>
                <a:spcPts val="0"/>
              </a:spcAft>
              <a:buClr>
                <a:schemeClr val="dk1"/>
              </a:buClr>
              <a:buSzPct val="100000"/>
              <a:buNone/>
            </a:pPr>
            <a:endParaRPr/>
          </a:p>
        </p:txBody>
      </p:sp>
      <p:pic>
        <p:nvPicPr>
          <p:cNvPr id="567" name="Google Shape;567;g2ffaff14bca_0_260"/>
          <p:cNvPicPr preferRelativeResize="0">
            <a:picLocks noGrp="1"/>
          </p:cNvPicPr>
          <p:nvPr>
            <p:ph type="body" idx="2"/>
          </p:nvPr>
        </p:nvPicPr>
        <p:blipFill rotWithShape="1">
          <a:blip r:embed="rId3">
            <a:alphaModFix/>
          </a:blip>
          <a:srcRect/>
          <a:stretch/>
        </p:blipFill>
        <p:spPr>
          <a:xfrm>
            <a:off x="6587331" y="1825625"/>
            <a:ext cx="4351200" cy="43512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g2ffaff14bca_0_26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Monopolies and Legal Frameworks: GDPR and the AI Act</a:t>
            </a:r>
            <a:endParaRPr/>
          </a:p>
        </p:txBody>
      </p:sp>
      <p:sp>
        <p:nvSpPr>
          <p:cNvPr id="574" name="Google Shape;574;g2ffaff14bca_0_26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Recognizing the threats that are posed by this monopolies, the governments, institutions, organizations have developed the regulations to reduce the effects of monopolies.</a:t>
            </a:r>
            <a:endParaRPr/>
          </a:p>
          <a:p>
            <a:pPr marL="0" lvl="0" indent="0" algn="l" rtl="0">
              <a:lnSpc>
                <a:spcPct val="90000"/>
              </a:lnSpc>
              <a:spcBef>
                <a:spcPts val="1000"/>
              </a:spcBef>
              <a:spcAft>
                <a:spcPts val="0"/>
              </a:spcAft>
              <a:buClr>
                <a:schemeClr val="dk1"/>
              </a:buClr>
              <a:buSzPts val="2800"/>
              <a:buNone/>
            </a:pPr>
            <a:r>
              <a:rPr lang="en-US"/>
              <a:t>For examples</a:t>
            </a:r>
            <a:endParaRPr/>
          </a:p>
          <a:p>
            <a:pPr marL="228600" lvl="0" indent="-228600" algn="l" rtl="0">
              <a:lnSpc>
                <a:spcPct val="90000"/>
              </a:lnSpc>
              <a:spcBef>
                <a:spcPts val="1000"/>
              </a:spcBef>
              <a:spcAft>
                <a:spcPts val="0"/>
              </a:spcAft>
              <a:buClr>
                <a:schemeClr val="dk1"/>
              </a:buClr>
              <a:buSzPts val="2800"/>
              <a:buChar char="•"/>
            </a:pPr>
            <a:r>
              <a:rPr lang="en-US"/>
              <a:t>General Data Protection Regulation (GDPR): Empower individuals to have control on how their data is collected and processed thus creating  spaces for higher accountability and transparency.</a:t>
            </a:r>
            <a:endParaRPr/>
          </a:p>
          <a:p>
            <a:pPr marL="228600" lvl="0" indent="-228600" algn="l" rtl="0">
              <a:lnSpc>
                <a:spcPct val="90000"/>
              </a:lnSpc>
              <a:spcBef>
                <a:spcPts val="1000"/>
              </a:spcBef>
              <a:spcAft>
                <a:spcPts val="0"/>
              </a:spcAft>
              <a:buClr>
                <a:schemeClr val="dk1"/>
              </a:buClr>
              <a:buSzPts val="2800"/>
              <a:buChar char="•"/>
            </a:pPr>
            <a:r>
              <a:rPr lang="en-US"/>
              <a:t>EU AI Act: Focuses on regulations for safety critical systems i.e. AI enabled video games to ensure that they are deployed responsibly and poses minimum risks to the users.</a:t>
            </a: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g2ffaff14bca_0_27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Strategies for Responsible Data Governance</a:t>
            </a:r>
            <a:endParaRPr/>
          </a:p>
        </p:txBody>
      </p:sp>
      <p:sp>
        <p:nvSpPr>
          <p:cNvPr id="581" name="Google Shape;581;g2ffaff14bca_0_27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On top of legal frameworks robust data governance is essential for creating Responsible AI.</a:t>
            </a:r>
            <a:endParaRPr/>
          </a:p>
          <a:p>
            <a:pPr marL="0" lvl="0" indent="0" algn="l" rtl="0">
              <a:lnSpc>
                <a:spcPct val="90000"/>
              </a:lnSpc>
              <a:spcBef>
                <a:spcPts val="1000"/>
              </a:spcBef>
              <a:spcAft>
                <a:spcPts val="0"/>
              </a:spcAft>
              <a:buClr>
                <a:schemeClr val="dk1"/>
              </a:buClr>
              <a:buSzPts val="2800"/>
              <a:buNone/>
            </a:pPr>
            <a:r>
              <a:rPr lang="en-US"/>
              <a:t>Some of these strategies companies can adopt include:</a:t>
            </a:r>
            <a:endParaRPr/>
          </a:p>
          <a:p>
            <a:pPr marL="228600" lvl="0" indent="-228600" algn="l" rtl="0">
              <a:lnSpc>
                <a:spcPct val="90000"/>
              </a:lnSpc>
              <a:spcBef>
                <a:spcPts val="1000"/>
              </a:spcBef>
              <a:spcAft>
                <a:spcPts val="0"/>
              </a:spcAft>
              <a:buClr>
                <a:schemeClr val="dk1"/>
              </a:buClr>
              <a:buSzPts val="2800"/>
              <a:buChar char="•"/>
            </a:pPr>
            <a:r>
              <a:rPr lang="en-US"/>
              <a:t>Minimized data collection: Collect data only when is necessary</a:t>
            </a:r>
            <a:endParaRPr/>
          </a:p>
          <a:p>
            <a:pPr marL="228600" lvl="0" indent="-228600" algn="l" rtl="0">
              <a:lnSpc>
                <a:spcPct val="90000"/>
              </a:lnSpc>
              <a:spcBef>
                <a:spcPts val="1000"/>
              </a:spcBef>
              <a:spcAft>
                <a:spcPts val="0"/>
              </a:spcAft>
              <a:buClr>
                <a:schemeClr val="dk1"/>
              </a:buClr>
              <a:buSzPts val="2800"/>
              <a:buChar char="•"/>
            </a:pPr>
            <a:r>
              <a:rPr lang="en-US"/>
              <a:t>Algorithmic transparency: Ensuring that they AI models and algorithms are able to provide data on how they are making the decisions </a:t>
            </a:r>
            <a:endParaRPr/>
          </a:p>
          <a:p>
            <a:pPr marL="228600" lvl="0" indent="-228600" algn="l" rtl="0">
              <a:lnSpc>
                <a:spcPct val="90000"/>
              </a:lnSpc>
              <a:spcBef>
                <a:spcPts val="1000"/>
              </a:spcBef>
              <a:spcAft>
                <a:spcPts val="0"/>
              </a:spcAft>
              <a:buClr>
                <a:schemeClr val="dk1"/>
              </a:buClr>
              <a:buSzPts val="2800"/>
              <a:buChar char="•"/>
            </a:pPr>
            <a:r>
              <a:rPr lang="en-US"/>
              <a:t>Human in the loop: Embracing human insights and feedback on the performance of the models</a:t>
            </a: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g2ffaff14bca_0_47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Questions for reflection</a:t>
            </a:r>
            <a:endParaRPr/>
          </a:p>
        </p:txBody>
      </p:sp>
      <p:sp>
        <p:nvSpPr>
          <p:cNvPr id="588" name="Google Shape;588;g2ffaff14bca_0_472"/>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fontScale="92500" lnSpcReduction="10000"/>
          </a:bodyPr>
          <a:lstStyle/>
          <a:p>
            <a:pPr marL="457200" lvl="0" indent="-342900" algn="l" rtl="0">
              <a:spcBef>
                <a:spcPts val="1000"/>
              </a:spcBef>
              <a:spcAft>
                <a:spcPts val="0"/>
              </a:spcAft>
              <a:buSzPts val="1800"/>
              <a:buAutoNum type="arabicPeriod"/>
            </a:pPr>
            <a:r>
              <a:rPr lang="en-US"/>
              <a:t>The data ownership process can be made more inclusive and equitable by accounting for the diverse perspectives of the involved parties, including individuals, organizations, government entities, and legal stakeholders. How can the involved parties design a collaborative approach that ensures the needs of all relevant stakeholders are addressed?</a:t>
            </a:r>
            <a:endParaRPr/>
          </a:p>
          <a:p>
            <a:pPr marL="457200" lvl="0" indent="0" algn="l" rtl="0">
              <a:spcBef>
                <a:spcPts val="1000"/>
              </a:spcBef>
              <a:spcAft>
                <a:spcPts val="0"/>
              </a:spcAft>
              <a:buNone/>
            </a:pPr>
            <a:endParaRPr/>
          </a:p>
          <a:p>
            <a:pPr marL="457200" lvl="0" indent="-342900" algn="l" rtl="0">
              <a:spcBef>
                <a:spcPts val="1000"/>
              </a:spcBef>
              <a:spcAft>
                <a:spcPts val="0"/>
              </a:spcAft>
              <a:buSzPts val="1800"/>
              <a:buAutoNum type="arabicPeriod"/>
            </a:pPr>
            <a:r>
              <a:rPr lang="en-US"/>
              <a:t>As the use of ChatGPT grows in popularity, the issue of data ownership and control is of particular relevance. Users may have concerns about the confidentiality and security of the data they provide to the tool, for example in tasks such as paraphrasing and formatting. How can users be given a stronger sense of agency over their data?</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g2ffaff14bca_0_28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Key takeaways</a:t>
            </a:r>
            <a:endParaRPr/>
          </a:p>
        </p:txBody>
      </p:sp>
      <p:sp>
        <p:nvSpPr>
          <p:cNvPr id="594" name="Google Shape;594;g2ffaff14bca_0_28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0"/>
              </a:spcBef>
              <a:spcAft>
                <a:spcPts val="0"/>
              </a:spcAft>
              <a:buClr>
                <a:schemeClr val="dk1"/>
              </a:buClr>
              <a:buSzPts val="2800"/>
              <a:buNone/>
            </a:pPr>
            <a:r>
              <a:rPr lang="en-US" b="1"/>
              <a:t>Data ownership is complex:</a:t>
            </a:r>
            <a:r>
              <a:rPr lang="en-US"/>
              <a:t> There are legal, intellectual property, and stakeholder considerations that make defining data ownership challenging.</a:t>
            </a:r>
            <a:endParaRPr/>
          </a:p>
          <a:p>
            <a:pPr marL="0" lvl="0" indent="0" algn="l" rtl="0">
              <a:lnSpc>
                <a:spcPct val="100000"/>
              </a:lnSpc>
              <a:spcBef>
                <a:spcPts val="0"/>
              </a:spcBef>
              <a:spcAft>
                <a:spcPts val="0"/>
              </a:spcAft>
              <a:buClr>
                <a:schemeClr val="dk1"/>
              </a:buClr>
              <a:buSzPts val="2800"/>
              <a:buNone/>
            </a:pPr>
            <a:endParaRPr/>
          </a:p>
          <a:p>
            <a:pPr marL="0" lvl="0" indent="0" algn="l" rtl="0">
              <a:lnSpc>
                <a:spcPct val="100000"/>
              </a:lnSpc>
              <a:spcBef>
                <a:spcPts val="0"/>
              </a:spcBef>
              <a:spcAft>
                <a:spcPts val="0"/>
              </a:spcAft>
              <a:buClr>
                <a:schemeClr val="dk1"/>
              </a:buClr>
              <a:buSzPts val="2800"/>
              <a:buNone/>
            </a:pPr>
            <a:r>
              <a:rPr lang="en-US" b="1"/>
              <a:t>The Need for Transparency and User Control:</a:t>
            </a:r>
            <a:r>
              <a:rPr lang="en-US"/>
              <a:t> Users need to be informed about how their data is being collected, used and given control over their data.</a:t>
            </a:r>
            <a:endParaRPr/>
          </a:p>
          <a:p>
            <a:pPr marL="0" lvl="0" indent="0" algn="l" rtl="0">
              <a:lnSpc>
                <a:spcPct val="100000"/>
              </a:lnSpc>
              <a:spcBef>
                <a:spcPts val="0"/>
              </a:spcBef>
              <a:spcAft>
                <a:spcPts val="0"/>
              </a:spcAft>
              <a:buClr>
                <a:schemeClr val="dk1"/>
              </a:buClr>
              <a:buSzPts val="2800"/>
              <a:buNone/>
            </a:pPr>
            <a:endParaRPr/>
          </a:p>
          <a:p>
            <a:pPr marL="0" lvl="0" indent="0" algn="l" rtl="0">
              <a:lnSpc>
                <a:spcPct val="100000"/>
              </a:lnSpc>
              <a:spcBef>
                <a:spcPts val="0"/>
              </a:spcBef>
              <a:spcAft>
                <a:spcPts val="0"/>
              </a:spcAft>
              <a:buClr>
                <a:schemeClr val="dk1"/>
              </a:buClr>
              <a:buSzPts val="2800"/>
              <a:buNone/>
            </a:pPr>
            <a:r>
              <a:rPr lang="en-US" b="1"/>
              <a:t>Navigating Legal and Cultural Differences:</a:t>
            </a:r>
            <a:r>
              <a:rPr lang="en-US"/>
              <a:t> AI companies operating globally must contend with varying regulations, cultural variances and rapidly growing innovations</a:t>
            </a:r>
            <a:endParaRPr/>
          </a:p>
          <a:p>
            <a:pPr marL="228600" lvl="0" indent="-7747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g2ffaff14bca_0_11"/>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AI under scrutiny</a:t>
            </a:r>
            <a:endParaRPr/>
          </a:p>
        </p:txBody>
      </p:sp>
      <p:sp>
        <p:nvSpPr>
          <p:cNvPr id="124" name="Google Shape;124;g2ffaff14bca_0_11"/>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Today, there is a call for increased attention toward responsible use of AI applications, including a focus on aspects such as:</a:t>
            </a:r>
            <a:endParaRPr/>
          </a:p>
          <a:p>
            <a:pPr marL="457200" lvl="0" indent="-342900" algn="l" rtl="0">
              <a:spcBef>
                <a:spcPts val="1000"/>
              </a:spcBef>
              <a:spcAft>
                <a:spcPts val="0"/>
              </a:spcAft>
              <a:buSzPts val="1800"/>
              <a:buChar char="•"/>
            </a:pPr>
            <a:r>
              <a:rPr lang="en-US" b="1"/>
              <a:t>Fairness = </a:t>
            </a:r>
            <a:r>
              <a:rPr lang="en-US"/>
              <a:t>the idea that outcomes of an AI application must be equitable, i.e. no group should be discriminated against/receive a different treatment </a:t>
            </a:r>
            <a:endParaRPr/>
          </a:p>
          <a:p>
            <a:pPr marL="457200" lvl="0" indent="-342900" algn="l" rtl="0">
              <a:spcBef>
                <a:spcPts val="0"/>
              </a:spcBef>
              <a:spcAft>
                <a:spcPts val="0"/>
              </a:spcAft>
              <a:buSzPts val="1800"/>
              <a:buChar char="•"/>
            </a:pPr>
            <a:r>
              <a:rPr lang="en-US" b="1"/>
              <a:t>Accountability = </a:t>
            </a:r>
            <a:r>
              <a:rPr lang="en-US"/>
              <a:t>clearly identify people responsible for the outcomes and derived consequences</a:t>
            </a:r>
            <a:endParaRPr/>
          </a:p>
          <a:p>
            <a:pPr marL="457200" lvl="0" indent="-342900" algn="l" rtl="0">
              <a:spcBef>
                <a:spcPts val="0"/>
              </a:spcBef>
              <a:spcAft>
                <a:spcPts val="0"/>
              </a:spcAft>
              <a:buSzPts val="1800"/>
              <a:buChar char="•"/>
            </a:pPr>
            <a:r>
              <a:rPr lang="en-US" b="1"/>
              <a:t>Transparency</a:t>
            </a:r>
            <a:r>
              <a:rPr lang="en-US"/>
              <a:t> </a:t>
            </a:r>
            <a:r>
              <a:rPr lang="en-US" b="1"/>
              <a:t>=</a:t>
            </a:r>
            <a:r>
              <a:rPr lang="en-US"/>
              <a:t> the ability to explain outcomes and decisions, as well as transparency in data acquisition and provenance</a:t>
            </a:r>
            <a:endParaRPr/>
          </a:p>
          <a:p>
            <a:pPr marL="0" lvl="0" indent="0" algn="l" rtl="0">
              <a:spcBef>
                <a:spcPts val="1000"/>
              </a:spcBef>
              <a:spcAft>
                <a:spcPts val="0"/>
              </a:spcAft>
              <a:buClr>
                <a:schemeClr val="dk1"/>
              </a:buClr>
              <a:buSzPts val="1100"/>
              <a:buFont typeface="Arial"/>
              <a:buNone/>
            </a:pPr>
            <a:endParaRPr/>
          </a:p>
          <a:p>
            <a:pPr marL="0" lvl="0" indent="0" algn="l" rtl="0">
              <a:spcBef>
                <a:spcPts val="100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2ffaff14bca_0_19"/>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More examples: fairness</a:t>
            </a:r>
            <a:endParaRPr/>
          </a:p>
        </p:txBody>
      </p:sp>
      <p:pic>
        <p:nvPicPr>
          <p:cNvPr id="131" name="Google Shape;131;g2ffaff14bca_0_19"/>
          <p:cNvPicPr preferRelativeResize="0"/>
          <p:nvPr/>
        </p:nvPicPr>
        <p:blipFill>
          <a:blip r:embed="rId3">
            <a:alphaModFix/>
          </a:blip>
          <a:stretch>
            <a:fillRect/>
          </a:stretch>
        </p:blipFill>
        <p:spPr>
          <a:xfrm>
            <a:off x="407850" y="2180850"/>
            <a:ext cx="6620475" cy="2861975"/>
          </a:xfrm>
          <a:prstGeom prst="rect">
            <a:avLst/>
          </a:prstGeom>
          <a:noFill/>
          <a:ln>
            <a:noFill/>
          </a:ln>
        </p:spPr>
      </p:pic>
      <p:sp>
        <p:nvSpPr>
          <p:cNvPr id="132" name="Google Shape;132;g2ffaff14bca_0_19"/>
          <p:cNvSpPr txBox="1"/>
          <p:nvPr/>
        </p:nvSpPr>
        <p:spPr>
          <a:xfrm>
            <a:off x="560250" y="4929450"/>
            <a:ext cx="63180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source: </a:t>
            </a:r>
            <a:r>
              <a:rPr lang="en-US" u="sng">
                <a:solidFill>
                  <a:schemeClr val="hlink"/>
                </a:solidFill>
                <a:hlinkClick r:id="rId4"/>
              </a:rPr>
              <a:t>https://sitn.hms.harvard.edu/flash/2020/racial-discrimination-in-face-recognition-technology/</a:t>
            </a:r>
            <a:r>
              <a:rPr lang="en-US">
                <a:solidFill>
                  <a:srgbClr val="FFFFFF"/>
                </a:solidFill>
              </a:rPr>
              <a:t> </a:t>
            </a:r>
            <a:endParaRPr/>
          </a:p>
        </p:txBody>
      </p:sp>
      <p:pic>
        <p:nvPicPr>
          <p:cNvPr id="133" name="Google Shape;133;g2ffaff14bca_0_19"/>
          <p:cNvPicPr preferRelativeResize="0"/>
          <p:nvPr/>
        </p:nvPicPr>
        <p:blipFill>
          <a:blip r:embed="rId5">
            <a:alphaModFix/>
          </a:blip>
          <a:stretch>
            <a:fillRect/>
          </a:stretch>
        </p:blipFill>
        <p:spPr>
          <a:xfrm>
            <a:off x="7445250" y="1690825"/>
            <a:ext cx="4286124" cy="3936476"/>
          </a:xfrm>
          <a:prstGeom prst="rect">
            <a:avLst/>
          </a:prstGeom>
          <a:noFill/>
          <a:ln>
            <a:noFill/>
          </a:ln>
        </p:spPr>
      </p:pic>
      <p:sp>
        <p:nvSpPr>
          <p:cNvPr id="134" name="Google Shape;134;g2ffaff14bca_0_19"/>
          <p:cNvSpPr txBox="1"/>
          <p:nvPr/>
        </p:nvSpPr>
        <p:spPr>
          <a:xfrm>
            <a:off x="7445263" y="5627300"/>
            <a:ext cx="42861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Source: </a:t>
            </a:r>
            <a:r>
              <a:rPr lang="en-US" u="sng">
                <a:solidFill>
                  <a:schemeClr val="hlink"/>
                </a:solidFill>
                <a:hlinkClick r:id="rId6"/>
              </a:rPr>
              <a:t>https://www.theguardian.com/technology/2022/oct/27/live-facial-recognition-police-study-uk</a:t>
            </a:r>
            <a:r>
              <a:rPr lang="en-US">
                <a:solidFill>
                  <a:srgbClr val="FFFFFF"/>
                </a:solidFill>
              </a:rPr>
              <a:t>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g2ffaff14bca_0_31"/>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More examples: accountability</a:t>
            </a:r>
            <a:endParaRPr/>
          </a:p>
        </p:txBody>
      </p:sp>
      <p:sp>
        <p:nvSpPr>
          <p:cNvPr id="141" name="Google Shape;141;g2ffaff14bca_0_31"/>
          <p:cNvSpPr txBox="1">
            <a:spLocks noGrp="1"/>
          </p:cNvSpPr>
          <p:nvPr>
            <p:ph type="body" idx="1"/>
          </p:nvPr>
        </p:nvSpPr>
        <p:spPr>
          <a:xfrm>
            <a:off x="838200" y="1825625"/>
            <a:ext cx="10515600" cy="46290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en-US"/>
              <a:t>When technologies are involved, it is more difficult to pinpoint who is responsible when accidents happen.</a:t>
            </a:r>
            <a:endParaRPr/>
          </a:p>
          <a:p>
            <a:pPr marL="0" lvl="0" indent="0" algn="l" rtl="0">
              <a:spcBef>
                <a:spcPts val="1000"/>
              </a:spcBef>
              <a:spcAft>
                <a:spcPts val="0"/>
              </a:spcAft>
              <a:buNone/>
            </a:pPr>
            <a:endParaRPr/>
          </a:p>
          <a:p>
            <a:pPr marL="0" lvl="0" indent="0" algn="l" rtl="0">
              <a:spcBef>
                <a:spcPts val="1000"/>
              </a:spcBef>
              <a:spcAft>
                <a:spcPts val="0"/>
              </a:spcAft>
              <a:buNone/>
            </a:pPr>
            <a:endParaRPr/>
          </a:p>
          <a:p>
            <a:pPr marL="0" lvl="0" indent="0" algn="l" rtl="0">
              <a:spcBef>
                <a:spcPts val="1000"/>
              </a:spcBef>
              <a:spcAft>
                <a:spcPts val="0"/>
              </a:spcAft>
              <a:buNone/>
            </a:pPr>
            <a:endParaRPr/>
          </a:p>
          <a:p>
            <a:pPr marL="0" lvl="0" indent="0" algn="l" rtl="0">
              <a:spcBef>
                <a:spcPts val="1000"/>
              </a:spcBef>
              <a:spcAft>
                <a:spcPts val="0"/>
              </a:spcAft>
              <a:buNone/>
            </a:pPr>
            <a:endParaRPr/>
          </a:p>
          <a:p>
            <a:pPr marL="0" lvl="0" indent="0" algn="l" rtl="0">
              <a:spcBef>
                <a:spcPts val="1000"/>
              </a:spcBef>
              <a:spcAft>
                <a:spcPts val="0"/>
              </a:spcAft>
              <a:buNone/>
            </a:pPr>
            <a:endParaRPr/>
          </a:p>
          <a:p>
            <a:pPr marL="0" lvl="0" indent="0" algn="l" rtl="0">
              <a:spcBef>
                <a:spcPts val="1000"/>
              </a:spcBef>
              <a:spcAft>
                <a:spcPts val="0"/>
              </a:spcAft>
              <a:buNone/>
            </a:pPr>
            <a:endParaRPr/>
          </a:p>
          <a:p>
            <a:pPr marL="0" lvl="0" indent="0" algn="l" rtl="0">
              <a:spcBef>
                <a:spcPts val="1000"/>
              </a:spcBef>
              <a:spcAft>
                <a:spcPts val="0"/>
              </a:spcAft>
              <a:buNone/>
            </a:pPr>
            <a:r>
              <a:rPr lang="en-US"/>
              <a:t>This is a legislative gap. Unfortunately, technology move at a much faster pace than the law, so these episodes are not infrequent.</a:t>
            </a:r>
            <a:endParaRPr/>
          </a:p>
        </p:txBody>
      </p:sp>
      <p:pic>
        <p:nvPicPr>
          <p:cNvPr id="142" name="Google Shape;142;g2ffaff14bca_0_31"/>
          <p:cNvPicPr preferRelativeResize="0"/>
          <p:nvPr/>
        </p:nvPicPr>
        <p:blipFill>
          <a:blip r:embed="rId3">
            <a:alphaModFix/>
          </a:blip>
          <a:stretch>
            <a:fillRect/>
          </a:stretch>
        </p:blipFill>
        <p:spPr>
          <a:xfrm>
            <a:off x="1276350" y="2772500"/>
            <a:ext cx="9639300" cy="2457450"/>
          </a:xfrm>
          <a:prstGeom prst="rect">
            <a:avLst/>
          </a:prstGeom>
          <a:noFill/>
          <a:ln>
            <a:noFill/>
          </a:ln>
        </p:spPr>
      </p:pic>
      <p:sp>
        <p:nvSpPr>
          <p:cNvPr id="143" name="Google Shape;143;g2ffaff14bca_0_31"/>
          <p:cNvSpPr txBox="1"/>
          <p:nvPr/>
        </p:nvSpPr>
        <p:spPr>
          <a:xfrm>
            <a:off x="2570625" y="6311625"/>
            <a:ext cx="9944100" cy="42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700">
                <a:solidFill>
                  <a:schemeClr val="dk1"/>
                </a:solidFill>
                <a:latin typeface="Calibri"/>
                <a:ea typeface="Calibri"/>
                <a:cs typeface="Calibri"/>
                <a:sym typeface="Calibri"/>
              </a:rPr>
              <a:t>source: </a:t>
            </a:r>
            <a:r>
              <a:rPr lang="en-US" sz="1700" u="sng">
                <a:solidFill>
                  <a:schemeClr val="hlink"/>
                </a:solidFill>
                <a:latin typeface="Calibri"/>
                <a:ea typeface="Calibri"/>
                <a:cs typeface="Calibri"/>
                <a:sym typeface="Calibri"/>
                <a:hlinkClick r:id="rId4"/>
              </a:rPr>
              <a:t>https://arstechnica.com/cars/2019/05/feds-autopilot-was-active-during-deadly-march-tesla-crash/</a:t>
            </a:r>
            <a:r>
              <a:rPr lang="en-US" sz="1700">
                <a:solidFill>
                  <a:schemeClr val="dk1"/>
                </a:solidFill>
                <a:latin typeface="Calibri"/>
                <a:ea typeface="Calibri"/>
                <a:cs typeface="Calibri"/>
                <a:sym typeface="Calibri"/>
              </a:rPr>
              <a:t> </a:t>
            </a:r>
            <a:endParaRPr sz="17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2f7950ba60e_0_5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2800">
                <a:latin typeface="Arial"/>
                <a:ea typeface="Arial"/>
                <a:cs typeface="Arial"/>
                <a:sym typeface="Arial"/>
              </a:rPr>
              <a:t>The issue of transparency </a:t>
            </a:r>
            <a:endParaRPr/>
          </a:p>
        </p:txBody>
      </p:sp>
      <p:pic>
        <p:nvPicPr>
          <p:cNvPr id="150" name="Google Shape;150;g2f7950ba60e_0_53"/>
          <p:cNvPicPr preferRelativeResize="0"/>
          <p:nvPr/>
        </p:nvPicPr>
        <p:blipFill>
          <a:blip r:embed="rId3">
            <a:alphaModFix/>
          </a:blip>
          <a:stretch>
            <a:fillRect/>
          </a:stretch>
        </p:blipFill>
        <p:spPr>
          <a:xfrm>
            <a:off x="1594300" y="1565275"/>
            <a:ext cx="9003389" cy="4871899"/>
          </a:xfrm>
          <a:prstGeom prst="rect">
            <a:avLst/>
          </a:prstGeom>
          <a:noFill/>
          <a:ln>
            <a:noFill/>
          </a:ln>
        </p:spPr>
      </p:pic>
      <p:sp>
        <p:nvSpPr>
          <p:cNvPr id="151" name="Google Shape;151;g2f7950ba60e_0_53"/>
          <p:cNvSpPr/>
          <p:nvPr/>
        </p:nvSpPr>
        <p:spPr>
          <a:xfrm>
            <a:off x="2662525" y="4861100"/>
            <a:ext cx="7664700" cy="242100"/>
          </a:xfrm>
          <a:prstGeom prst="rect">
            <a:avLst/>
          </a:prstGeom>
          <a:solidFill>
            <a:srgbClr val="FFFF00">
              <a:alpha val="39240"/>
            </a:srgbClr>
          </a:solidFill>
          <a:ln>
            <a:noFill/>
          </a:ln>
          <a:effectLst>
            <a:outerShdw blurRad="57150" dist="19050" dir="5400000" algn="bl" rotWithShape="0">
              <a:srgbClr val="000000">
                <a:alpha val="50000"/>
              </a:srgbClr>
            </a:outerShdw>
            <a:reflection endPos="30000" dist="38100" dir="5400000" fadeDir="5400012" sy="-100000" algn="bl" rotWithShape="0"/>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52" name="Google Shape;152;g2f7950ba60e_0_53"/>
          <p:cNvSpPr/>
          <p:nvPr/>
        </p:nvSpPr>
        <p:spPr>
          <a:xfrm>
            <a:off x="1705550" y="4533900"/>
            <a:ext cx="3538800" cy="242100"/>
          </a:xfrm>
          <a:prstGeom prst="rect">
            <a:avLst/>
          </a:prstGeom>
          <a:solidFill>
            <a:srgbClr val="FFFF00">
              <a:alpha val="39240"/>
            </a:srgbClr>
          </a:solidFill>
          <a:ln>
            <a:noFill/>
          </a:ln>
          <a:effectLst>
            <a:outerShdw blurRad="57150" dist="19050" dir="5400000" algn="bl" rotWithShape="0">
              <a:srgbClr val="000000">
                <a:alpha val="50000"/>
              </a:srgbClr>
            </a:outerShdw>
            <a:reflection endPos="30000" dist="38100" dir="5400000" fadeDir="5400012" sy="-100000" algn="bl" rotWithShape="0"/>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53" name="Google Shape;153;g2f7950ba60e_0_53"/>
          <p:cNvSpPr/>
          <p:nvPr/>
        </p:nvSpPr>
        <p:spPr>
          <a:xfrm>
            <a:off x="1705550" y="5188300"/>
            <a:ext cx="6947700" cy="242100"/>
          </a:xfrm>
          <a:prstGeom prst="rect">
            <a:avLst/>
          </a:prstGeom>
          <a:solidFill>
            <a:srgbClr val="FFFF00">
              <a:alpha val="39240"/>
            </a:srgbClr>
          </a:solidFill>
          <a:ln>
            <a:noFill/>
          </a:ln>
          <a:effectLst>
            <a:outerShdw blurRad="57150" dist="19050" dir="5400000" algn="bl" rotWithShape="0">
              <a:srgbClr val="000000">
                <a:alpha val="50000"/>
              </a:srgbClr>
            </a:outerShdw>
            <a:reflection endPos="30000" dist="38100" dir="5400000" fadeDir="5400012" sy="-100000" algn="bl" rotWithShape="0"/>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54" name="Google Shape;154;g2f7950ba60e_0_53"/>
          <p:cNvSpPr txBox="1"/>
          <p:nvPr/>
        </p:nvSpPr>
        <p:spPr>
          <a:xfrm>
            <a:off x="5244350" y="6437175"/>
            <a:ext cx="7431600" cy="34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900">
                <a:solidFill>
                  <a:schemeClr val="dk1"/>
                </a:solidFill>
                <a:latin typeface="Calibri"/>
                <a:ea typeface="Calibri"/>
                <a:cs typeface="Calibri"/>
                <a:sym typeface="Calibri"/>
              </a:rPr>
              <a:t>source: </a:t>
            </a:r>
            <a:r>
              <a:rPr lang="en-US" sz="1900" u="sng">
                <a:solidFill>
                  <a:schemeClr val="hlink"/>
                </a:solidFill>
                <a:latin typeface="Calibri"/>
                <a:ea typeface="Calibri"/>
                <a:cs typeface="Calibri"/>
                <a:sym typeface="Calibri"/>
                <a:hlinkClick r:id="rId4"/>
              </a:rPr>
              <a:t>https://onlinelibrary.wiley.com/doi/full/10.1111/puar.13483</a:t>
            </a:r>
            <a:r>
              <a:rPr lang="en-US" sz="1900">
                <a:solidFill>
                  <a:schemeClr val="dk1"/>
                </a:solidFill>
                <a:latin typeface="Calibri"/>
                <a:ea typeface="Calibri"/>
                <a:cs typeface="Calibri"/>
                <a:sym typeface="Calibri"/>
              </a:rPr>
              <a:t> </a:t>
            </a:r>
            <a:endParaRPr sz="19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1000"/>
                                        <p:tgtEl>
                                          <p:spTgt spid="1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3"/>
                                        </p:tgtEl>
                                        <p:attrNameLst>
                                          <p:attrName>style.visibility</p:attrName>
                                        </p:attrNameLst>
                                      </p:cBhvr>
                                      <p:to>
                                        <p:strVal val="visible"/>
                                      </p:to>
                                    </p:set>
                                    <p:animEffect transition="in" filter="fade">
                                      <p:cBhvr>
                                        <p:cTn id="12" dur="1000"/>
                                        <p:tgtEl>
                                          <p:spTgt spid="1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2"/>
                                        </p:tgtEl>
                                        <p:attrNameLst>
                                          <p:attrName>style.visibility</p:attrName>
                                        </p:attrNameLst>
                                      </p:cBhvr>
                                      <p:to>
                                        <p:strVal val="visible"/>
                                      </p:to>
                                    </p:set>
                                    <p:animEffect transition="in" filter="fade">
                                      <p:cBhvr>
                                        <p:cTn id="17" dur="1000"/>
                                        <p:tgtEl>
                                          <p:spTgt spid="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g2ffaff14bca_0_37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AI and the environment</a:t>
            </a:r>
            <a:endParaRPr/>
          </a:p>
        </p:txBody>
      </p:sp>
      <p:sp>
        <p:nvSpPr>
          <p:cNvPr id="161" name="Google Shape;161;g2ffaff14bca_0_372"/>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fontScale="85000" lnSpcReduction="20000"/>
          </a:bodyPr>
          <a:lstStyle/>
          <a:p>
            <a:pPr marL="0" lvl="0" indent="0" algn="l" rtl="0">
              <a:spcBef>
                <a:spcPts val="1000"/>
              </a:spcBef>
              <a:spcAft>
                <a:spcPts val="0"/>
              </a:spcAft>
              <a:buNone/>
            </a:pPr>
            <a:r>
              <a:rPr lang="en-US"/>
              <a:t>We have talked about how AI applications are becoming ubiquitous in society. Few people, however, including few of the developers of these systems, spend time thinking about their environmental impact. Even fewer try to evaluate this impact.</a:t>
            </a:r>
            <a:endParaRPr/>
          </a:p>
          <a:p>
            <a:pPr marL="0" lvl="0" indent="0" algn="l" rtl="0">
              <a:spcBef>
                <a:spcPts val="1000"/>
              </a:spcBef>
              <a:spcAft>
                <a:spcPts val="0"/>
              </a:spcAft>
              <a:buNone/>
            </a:pPr>
            <a:r>
              <a:rPr lang="en-US"/>
              <a:t>The environmental cost of training and maintaining AI algorithms is not immediately evident, but it includes:</a:t>
            </a:r>
            <a:endParaRPr/>
          </a:p>
          <a:p>
            <a:pPr marL="457200" lvl="0" indent="-325755" algn="l" rtl="0">
              <a:spcBef>
                <a:spcPts val="1000"/>
              </a:spcBef>
              <a:spcAft>
                <a:spcPts val="0"/>
              </a:spcAft>
              <a:buSzPct val="64285"/>
              <a:buChar char="•"/>
            </a:pPr>
            <a:r>
              <a:rPr lang="en-US"/>
              <a:t>The massive amount of electricity required. </a:t>
            </a:r>
            <a:endParaRPr/>
          </a:p>
          <a:p>
            <a:pPr marL="457200" lvl="0" indent="-325755" algn="l" rtl="0">
              <a:spcBef>
                <a:spcPts val="0"/>
              </a:spcBef>
              <a:spcAft>
                <a:spcPts val="0"/>
              </a:spcAft>
              <a:buSzPct val="64285"/>
              <a:buChar char="•"/>
            </a:pPr>
            <a:r>
              <a:rPr lang="en-US"/>
              <a:t>Depending on how that electricity is produced, there is also a variable cost in terms of CO2 released in the atmosphere. </a:t>
            </a:r>
            <a:endParaRPr/>
          </a:p>
          <a:p>
            <a:pPr marL="457200" lvl="0" indent="-325755" algn="l" rtl="0">
              <a:spcBef>
                <a:spcPts val="0"/>
              </a:spcBef>
              <a:spcAft>
                <a:spcPts val="0"/>
              </a:spcAft>
              <a:buSzPct val="64285"/>
              <a:buChar char="•"/>
            </a:pPr>
            <a:r>
              <a:rPr lang="en-US"/>
              <a:t>The cost of building and maintaining the hardware on which AI algorithms run.</a:t>
            </a:r>
            <a:endParaRPr/>
          </a:p>
          <a:p>
            <a:pPr marL="0" lvl="0" indent="0" algn="l" rtl="0">
              <a:spcBef>
                <a:spcPts val="1000"/>
              </a:spcBef>
              <a:spcAft>
                <a:spcPts val="0"/>
              </a:spcAft>
              <a:buNone/>
            </a:pPr>
            <a:r>
              <a:rPr lang="en-US"/>
              <a:t>Recent estimates of AI’s carbon footprint range from 2.1% to 3.9% of the total greenhouse gas emissions. Still a small fraction of what is produced by more polluting industries such as manufacturing (24%) and transportation (27%), but not insignificant.</a:t>
            </a:r>
            <a:endParaRPr/>
          </a:p>
        </p:txBody>
      </p:sp>
      <p:sp>
        <p:nvSpPr>
          <p:cNvPr id="162" name="Google Shape;162;g2ffaff14bca_0_372"/>
          <p:cNvSpPr txBox="1"/>
          <p:nvPr/>
        </p:nvSpPr>
        <p:spPr>
          <a:xfrm>
            <a:off x="7176975" y="6311625"/>
            <a:ext cx="4875900" cy="4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50">
                <a:solidFill>
                  <a:schemeClr val="dk1"/>
                </a:solidFill>
                <a:highlight>
                  <a:srgbClr val="FFFFFF"/>
                </a:highlight>
              </a:rPr>
              <a:t>Source: </a:t>
            </a:r>
            <a:r>
              <a:rPr lang="en-US" sz="1550">
                <a:solidFill>
                  <a:schemeClr val="hlink"/>
                </a:solidFill>
                <a:highlight>
                  <a:srgbClr val="FFFFFF"/>
                </a:highlight>
                <a:uFill>
                  <a:noFill/>
                </a:uFill>
                <a:hlinkClick r:id="rId3"/>
              </a:rPr>
              <a:t>The Carbon Footprint of Artificial Intelligence</a:t>
            </a:r>
            <a:endParaRPr sz="33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TotalTime>
  <Words>5401</Words>
  <Application>Microsoft Macintosh PowerPoint</Application>
  <PresentationFormat>Widescreen</PresentationFormat>
  <Paragraphs>431</Paragraphs>
  <Slides>46</Slides>
  <Notes>46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Short Stack</vt:lpstr>
      <vt:lpstr>Arial</vt:lpstr>
      <vt:lpstr>Calibri</vt:lpstr>
      <vt:lpstr>Office Theme</vt:lpstr>
      <vt:lpstr>Introduction to AI, fairness and bias</vt:lpstr>
      <vt:lpstr>AI - Introduction</vt:lpstr>
      <vt:lpstr>Artificial Intelligence around us</vt:lpstr>
      <vt:lpstr>A real scenario </vt:lpstr>
      <vt:lpstr>AI under scrutiny</vt:lpstr>
      <vt:lpstr>More examples: fairness</vt:lpstr>
      <vt:lpstr>More examples: accountability</vt:lpstr>
      <vt:lpstr>The issue of transparency </vt:lpstr>
      <vt:lpstr>AI and the environment</vt:lpstr>
      <vt:lpstr>Accuracy-Efficiency Paradox</vt:lpstr>
      <vt:lpstr>Strategies for Greener AI</vt:lpstr>
      <vt:lpstr>Data Bias</vt:lpstr>
      <vt:lpstr>Bias in data</vt:lpstr>
      <vt:lpstr>Representation bias</vt:lpstr>
      <vt:lpstr>Measurement bias</vt:lpstr>
      <vt:lpstr>Historical bias</vt:lpstr>
      <vt:lpstr>Learning Algorithms - Fundamentals</vt:lpstr>
      <vt:lpstr>A shift in paradigm</vt:lpstr>
      <vt:lpstr>How does a program learn?</vt:lpstr>
      <vt:lpstr>Measuring performance</vt:lpstr>
      <vt:lpstr>Your turn!</vt:lpstr>
      <vt:lpstr>When accuracy is not enough </vt:lpstr>
      <vt:lpstr>Examples of not symmetric error cost</vt:lpstr>
      <vt:lpstr>Confusion matrix – a closer look</vt:lpstr>
      <vt:lpstr>Other performance metrics</vt:lpstr>
      <vt:lpstr>Exercise</vt:lpstr>
      <vt:lpstr>Choosing the right metric</vt:lpstr>
      <vt:lpstr>Recap</vt:lpstr>
      <vt:lpstr>Fairness and AI</vt:lpstr>
      <vt:lpstr>Unfairness in learning algorithms</vt:lpstr>
      <vt:lpstr>Social impact of AI</vt:lpstr>
      <vt:lpstr>Other kinds of bias - algorithmic bias</vt:lpstr>
      <vt:lpstr>Other kinds of bias - evaluation bias</vt:lpstr>
      <vt:lpstr>Why does this matter?</vt:lpstr>
      <vt:lpstr>Measuring fairness</vt:lpstr>
      <vt:lpstr>Data Ownership in the Age of AI</vt:lpstr>
      <vt:lpstr>Data ownership in AI age: Why does it matter?</vt:lpstr>
      <vt:lpstr>What is data ownership?</vt:lpstr>
      <vt:lpstr>Scenario</vt:lpstr>
      <vt:lpstr>The Challenges of Data Ownership</vt:lpstr>
      <vt:lpstr>Scenario</vt:lpstr>
      <vt:lpstr>Data Monopolies: A Growing Concern</vt:lpstr>
      <vt:lpstr>Monopolies and Legal Frameworks: GDPR and the AI Act</vt:lpstr>
      <vt:lpstr>Strategies for Responsible Data Governance</vt:lpstr>
      <vt:lpstr>Questions for reflection</vt:lpstr>
      <vt:lpstr>Key takeaways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AI, fairness and bias</dc:title>
  <dc:creator>Toti, Giulia</dc:creator>
  <cp:lastModifiedBy>Toti, Giulia</cp:lastModifiedBy>
  <cp:revision>4</cp:revision>
  <dcterms:created xsi:type="dcterms:W3CDTF">2024-06-13T14:59:52Z</dcterms:created>
  <dcterms:modified xsi:type="dcterms:W3CDTF">2024-12-11T23:55:28Z</dcterms:modified>
</cp:coreProperties>
</file>